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19" r:id="rId2"/>
    <p:sldId id="336" r:id="rId3"/>
    <p:sldId id="320" r:id="rId4"/>
    <p:sldId id="328" r:id="rId5"/>
    <p:sldId id="284" r:id="rId6"/>
    <p:sldId id="283" r:id="rId7"/>
    <p:sldId id="285" r:id="rId8"/>
    <p:sldId id="288" r:id="rId9"/>
    <p:sldId id="322" r:id="rId10"/>
    <p:sldId id="323" r:id="rId11"/>
    <p:sldId id="289" r:id="rId12"/>
    <p:sldId id="290" r:id="rId13"/>
    <p:sldId id="316" r:id="rId14"/>
    <p:sldId id="293" r:id="rId15"/>
    <p:sldId id="325" r:id="rId16"/>
    <p:sldId id="327" r:id="rId17"/>
    <p:sldId id="291" r:id="rId18"/>
    <p:sldId id="295" r:id="rId19"/>
    <p:sldId id="292" r:id="rId20"/>
    <p:sldId id="294" r:id="rId21"/>
    <p:sldId id="296" r:id="rId22"/>
    <p:sldId id="329" r:id="rId23"/>
    <p:sldId id="297" r:id="rId24"/>
    <p:sldId id="302" r:id="rId25"/>
    <p:sldId id="300" r:id="rId26"/>
    <p:sldId id="303" r:id="rId27"/>
    <p:sldId id="304" r:id="rId28"/>
    <p:sldId id="317" r:id="rId29"/>
    <p:sldId id="330" r:id="rId30"/>
    <p:sldId id="305" r:id="rId31"/>
    <p:sldId id="306" r:id="rId32"/>
    <p:sldId id="318" r:id="rId33"/>
    <p:sldId id="331" r:id="rId34"/>
    <p:sldId id="332" r:id="rId35"/>
    <p:sldId id="307" r:id="rId36"/>
    <p:sldId id="337" r:id="rId37"/>
    <p:sldId id="338" r:id="rId38"/>
    <p:sldId id="333" r:id="rId39"/>
    <p:sldId id="334" r:id="rId40"/>
    <p:sldId id="308" r:id="rId41"/>
    <p:sldId id="335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259" r:id="rId5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34" autoAdjust="0"/>
  </p:normalViewPr>
  <p:slideViewPr>
    <p:cSldViewPr>
      <p:cViewPr varScale="1">
        <p:scale>
          <a:sx n="60" d="100"/>
          <a:sy n="60" d="100"/>
        </p:scale>
        <p:origin x="16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A95D-FECE-49C7-901A-BC8CBBCF93DD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86586-B7F2-4C15-AFF3-D9006C6AE8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efmr.hypotheses.org/4375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TP de la parallèle</a:t>
            </a:r>
            <a:r>
              <a:rPr lang="fr-FR" baseline="0" dirty="0" smtClean="0"/>
              <a:t> consacré aux outils de flux de type « click bouton »</a:t>
            </a:r>
          </a:p>
          <a:p>
            <a:r>
              <a:rPr lang="fr-FR" baseline="0" dirty="0" smtClean="0"/>
              <a:t>Enchaînement de procédures avec QGIS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078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passe à QGIS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Lancer QQGIS : 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Deux possibilités : soit on s’en tient aux modules de base, soit on utilise des plugins existants, certains étant dédiés aux flux.</a:t>
            </a:r>
          </a:p>
          <a:p>
            <a:pPr marL="171450" indent="-171450">
              <a:buFontTx/>
              <a:buChar char="-"/>
            </a:pP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Both"/>
            </a:pP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Préparer</a:t>
            </a: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 matrice</a:t>
            </a:r>
          </a:p>
          <a:p>
            <a:pPr marL="0" indent="0">
              <a:buNone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Utiliser des outils existants</a:t>
            </a:r>
            <a:endParaRPr lang="fr-FR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GROUPSTATS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et DISSOLVE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STATS : </a:t>
            </a:r>
            <a:r>
              <a:rPr lang="fr-FR" sz="1200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spécifiques aux flux, mais très utiles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préparer les données, en particulier les agréger en régions par exemple (pour limiter le nombre d’OD)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présentation orientée représentation </a:t>
            </a:r>
            <a:r>
              <a:rPr lang="fr-FR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carto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flux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s’il faut choisir, je recommande ces deux ci</a:t>
            </a:r>
          </a:p>
          <a:p>
            <a:pPr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Menu Vecteur \</a:t>
            </a:r>
          </a:p>
          <a:p>
            <a:pPr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Outil STATIST</a:t>
            </a:r>
          </a:p>
          <a:p>
            <a:pPr>
              <a:buFontTx/>
              <a:buChar char="-"/>
            </a:pP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Utiliser des plugins dédiés aux flux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 6 plugins présentés ici, à ajouter dans</a:t>
            </a: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 liste</a:t>
            </a: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Voir détail sur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billet du groupe </a:t>
            </a:r>
            <a:r>
              <a:rPr lang="fr-FR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fmr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fr-FR" dirty="0" smtClean="0"/>
              <a:t>Plus d’informations : </a:t>
            </a:r>
            <a:r>
              <a:rPr lang="en-US" i="1" dirty="0" smtClean="0">
                <a:hlinkClick r:id="rId3"/>
              </a:rPr>
              <a:t>http://groupefmr.hypotheses.org/4375</a:t>
            </a:r>
            <a:endParaRPr lang="fr-FR" i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Ajouter un plugin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dans QGIS</a:t>
            </a:r>
            <a:endParaRPr lang="fr-FR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363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Exemple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OURSINS.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198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Voici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comment se présente cette extension</a:t>
            </a:r>
          </a:p>
          <a:p>
            <a:pPr marL="228600" indent="-228600">
              <a:buAutoNum type="arabicParenBoth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Charger sa matrice de flux (format long) comprenant au moins trois variables : origine-destination-flux</a:t>
            </a:r>
          </a:p>
          <a:p>
            <a:pPr marL="228600" indent="-228600">
              <a:buAutoNum type="arabicParenBoth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Charger sa matrice d’information géographique, pour extraction des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centroïdes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(points XY d’origine et de destination)</a:t>
            </a:r>
          </a:p>
          <a:p>
            <a:pPr marL="228600" indent="-228600">
              <a:buAutoNum type="arabicParenBoth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Filtrages éventuels si la matrice est trop dense</a:t>
            </a:r>
          </a:p>
          <a:p>
            <a:pPr marL="228600" indent="-228600">
              <a:buAutoNum type="arabicParenBoth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Export d’un fichier de liens/flux filtrés (.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shp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 QGIS : utiliser ensuite les outils de </a:t>
            </a:r>
            <a:r>
              <a:rPr lang="fr-FR" sz="1200" b="1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</a:t>
            </a:r>
            <a:r>
              <a:rPr lang="fr-FR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fr-FR" sz="1200" b="1" u="sng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symbologie</a:t>
            </a:r>
            <a:r>
              <a:rPr lang="fr-FR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pour finaliser sa carte (souvent dans les plugins)</a:t>
            </a:r>
            <a:endParaRPr lang="fr-FR" sz="1200" b="0" u="non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Both"/>
            </a:pP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ARROW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: 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 ici, on charge une couche d‘objets linéaire (créée ailleurs, dans QGIS, avec un .csv - nous y reviendrons)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 on arbitre sur le type de signe (une flèche, deux flèches etc.)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 Paramétrage des têtes de flèches ou non 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baseline="0" dirty="0" smtClean="0"/>
              <a:t> factor sur proportions des flèches par rapport à la carte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(5) Filtrage des valeurs de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fux</a:t>
            </a: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(6) Export d’une couche de « grosses flèches » en .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shp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FLOWMAPPER  (cf. nom de Tobler)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Très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plusieurs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possibilités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generation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liens, de representation et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sémiologie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noeuds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/liens, de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filtrage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outils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sémio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QGIS que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applique à des liens,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s’il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s’agissait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points)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MMQGIS : plugin </a:t>
            </a:r>
            <a:r>
              <a:rPr lang="en-US" sz="1200" dirty="0" err="1" smtClean="0"/>
              <a:t>assez</a:t>
            </a:r>
            <a:r>
              <a:rPr lang="en-US" sz="1200" dirty="0" smtClean="0"/>
              <a:t> </a:t>
            </a:r>
            <a:r>
              <a:rPr lang="en-US" sz="1200" dirty="0" err="1" smtClean="0"/>
              <a:t>intéressant</a:t>
            </a:r>
            <a:r>
              <a:rPr lang="en-US" sz="1200" dirty="0" smtClean="0"/>
              <a:t>?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tutorial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realisé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à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l’époque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 Laurent Jégou (2014)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QGIS - RESOURCE SHARING</a:t>
            </a:r>
            <a:endParaRPr lang="fr-FR" sz="1200" b="1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Plateforme créée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 Anita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Graser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ingénieure développeuse pour QGIS. Propose plusieurs possibilités, mais certaines d’entres elles n’ont pas vraiment de sens dans le cadre d’une analyse cartographique thématique comme on peut/le fait en SHS (exemple de ces transformations des lignes en courbes présentées sur la slide), donc prudence…. 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Rappel sur les outils de flux : ce n’est pas parce que l’outil fait de jolies courbes que celles-ci sont pertinentes (c’est un problème lié à la représentation du flux/mouvement), mais ce bémol n’enlève rien aux codes sous-jacents…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Intérêt du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plugin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QGIS_RESOURCE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SHARING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 rapport à d’autres plugins : </a:t>
            </a:r>
          </a:p>
          <a:p>
            <a:pPr marL="171450" indent="-171450">
              <a:buFontTx/>
              <a:buChar char="-"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fois la géométrie générée, il offre la possibilité d’accéder à du style et des astuces proposées par A.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Graser</a:t>
            </a: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Permet aussi de faire de l’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edge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bundling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(mais rendu trop exagéré et donne une perception trop erronée des échanges/relations, donc on le ne présente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238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212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étapes dans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passage à QGIS :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charge sa géographie (fond de carte), pour l’habillage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charge ses données de flux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représente ses flux sur son fond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Charger le fond des pays : en projection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polaire.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vérifie la projection et on m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odifier la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symbologie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(exemple ici : Land)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charge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ensuite : 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Couche / Ajouter une couche de texte délimité = </a:t>
            </a: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.csv 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(c’est vraiment le mieux et le plus simple pour nous)</a:t>
            </a:r>
            <a:endParaRPr lang="fr-FR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fichier de points (XY) = un .csv avec des champs de géométrie</a:t>
            </a:r>
          </a:p>
          <a:p>
            <a:pPr marL="0" indent="0">
              <a:buFontTx/>
              <a:buNone/>
            </a:pP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Vérifier le codage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 et le format du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.csv ( ; ou ,)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Définition de la géométrie : point. 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Cela qui implique qu’on va déclarer des champs de (XY)</a:t>
            </a:r>
            <a:endParaRPr lang="fr-FR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Prêter attention à la géométrie des points, car il </a:t>
            </a:r>
            <a:r>
              <a:rPr lang="fr-FR" baseline="0" dirty="0" smtClean="0"/>
              <a:t>vont nous permettre de tracer les lignes de flux. Ne pas confondre les (X) et les (Y) par exemple</a:t>
            </a: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Surveiller le fichier</a:t>
            </a:r>
          </a:p>
          <a:p>
            <a:pPr marL="171450" indent="-171450">
              <a:buFontTx/>
              <a:buChar char="-"/>
            </a:pP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Vérifier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ensuite l’EPSG (qui doit être cohérent avec le fond de carte)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fr-FR" dirty="0" smtClean="0"/>
              <a:t>Afficher le fond ainsi que les points qui doivent correspondre</a:t>
            </a:r>
            <a:r>
              <a:rPr lang="fr-FR" baseline="0" dirty="0" smtClean="0"/>
              <a:t> parfaitement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Visualiser la table</a:t>
            </a:r>
            <a:r>
              <a:rPr lang="fr-FR" baseline="0" dirty="0" smtClean="0"/>
              <a:t> correspondante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fr-FR" dirty="0" smtClean="0"/>
              <a:t>Afficher le fond ainsi que les points qui doivent correspondre</a:t>
            </a:r>
            <a:r>
              <a:rPr lang="fr-FR" baseline="0" dirty="0" smtClean="0"/>
              <a:t> parfaitement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Visualiser la table</a:t>
            </a:r>
            <a:r>
              <a:rPr lang="fr-FR" baseline="0" dirty="0" smtClean="0"/>
              <a:t> correspondante des XY – si nécessaire et besoin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Possibilités d’agrégation pour passer à l’échelle régionale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062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Traitements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complémentaires – si nécessaire pour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géovisualiser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ses flux du point de vue des lieux d’origine ou de destination.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Passons ensuite passer aux liens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71450" indent="-171450">
              <a:buFontTx/>
              <a:buChar char="-"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Charger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données de flux OD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Vérifier les séparateurs : ici c’est un ;</a:t>
            </a:r>
          </a:p>
          <a:p>
            <a:pPr marL="171450" indent="-171450">
              <a:buFontTx/>
              <a:buChar char="-"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 de géométrie 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 on va la générer nous même, à partir des champs de coordonnées des lieux d’origine (</a:t>
            </a:r>
            <a:r>
              <a:rPr lang="fr-FR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Xi,Yi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et de destination (</a:t>
            </a:r>
            <a:r>
              <a:rPr lang="fr-FR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Xj,Yj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Surveiller le fichier</a:t>
            </a:r>
            <a:endParaRPr lang="fr-FR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fr-FR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fr-FR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1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Présentation des champs</a:t>
            </a:r>
          </a:p>
          <a:p>
            <a:pPr marL="0" indent="0">
              <a:buFontTx/>
              <a:buNone/>
            </a:pPr>
            <a:endParaRPr lang="fr-FR" sz="1200" b="1" i="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1" i="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ISOi</a:t>
            </a:r>
            <a:r>
              <a:rPr lang="fr-FR" sz="1200" b="1" i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code ISO3 du pays d’origine (i)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ISOj</a:t>
            </a:r>
            <a:r>
              <a:rPr lang="fr-FR" sz="1200" b="1" i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code ISO3 du pays de destination (j)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Xi 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coordonnée en X du lieu d’origine (i)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coordonnée en Y du lieu d’origine (i)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Xj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 coordonnée en X du lieu de destination (j)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Yj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coordonnée en Y du </a:t>
            </a:r>
            <a:r>
              <a:rPr lang="fr-FR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lieude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destination (j)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DIST_ij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distance kilométrique euclidienne entre (i) et (j) – pour analyse de l’éloignement – distance parcourue par le flux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Contig_ij</a:t>
            </a: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k </a:t>
            </a:r>
            <a:r>
              <a:rPr lang="fr-FR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contiguité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entre (i) et (j) – pour analyse des proximités.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k=1, alors (i) et (j) sont séparés par 1 frontière (= ils sont limitrophes), sinon (i) et (j) sont séparés de plus de 1 frontière ou bien appartiennent à la même région (ce n’est pas le sujet, mais on peut y passer, de représenter seulement les flux d’appartenance régionale, qui s’expriment entre des pays appartenant à une même sous-région mondiale, exemple : la zone Euro). Ici le fichier permet de filtrer sur les proximités/voisinage immédiat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 </a:t>
            </a:r>
            <a:r>
              <a:rPr lang="fr-FR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valeur du flux entre (i) et (j)</a:t>
            </a:r>
          </a:p>
          <a:p>
            <a:pPr marL="0" indent="0">
              <a:buFontTx/>
              <a:buNone/>
            </a:pPr>
            <a:endParaRPr lang="fr-FR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Tableau récapitulatif</a:t>
            </a:r>
            <a:r>
              <a:rPr lang="fr-FR" sz="12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possibilités de représentation d’une même matrice</a:t>
            </a:r>
            <a:endParaRPr lang="fr-FR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3 types de matrices (qui se distinguent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 fonction de la propriété générale de symétrie par rapport à la diagonale principale)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donc 3 procédés de représentation pour les signes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(ponctuels ou linéaires)</a:t>
            </a:r>
          </a:p>
          <a:p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Liens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: Flèche unique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une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double flèche ou une bande…. de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largeur proportionnelle aux quantités (ou de couleur distincte selon la catégorie)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Lieux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: un symboles proportionnels aux quantité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Rappel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Soient (i) : origine (j): lieu de destination et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Fij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le flux de (i) vers (j)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Fij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Fji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alors la matrice est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symétrique =&gt; une bande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proportionelle</a:t>
            </a: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Si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Fij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&lt;&gt;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Fji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 matrice est NON symétrique de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type Asymétrique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deux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flèches, une pour chaque sens (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Fij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et (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Fji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Fij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= -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Fji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 matrice est NON symétrique de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type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ANTIsymétrique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une seule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deux flèches envisageables : soit l’une pour les valeurs positives OU soit l’autre pour les valeurs négatives.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va cartographier ces flux avec </a:t>
            </a:r>
            <a:r>
              <a:rPr lang="fr-FR" sz="1200" dirty="0" smtClean="0"/>
              <a:t>RT_QSPIDER qui m’apparaît très simple</a:t>
            </a:r>
            <a:r>
              <a:rPr lang="fr-FR" sz="1200" baseline="0" dirty="0" smtClean="0"/>
              <a:t> d’utilisation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lance l’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extention</a:t>
            </a: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précise qu’on veut une sortie de type ligne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renseigne les coordonnées (X,Y) des (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i,j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)… sans se tromper sur le sens ;-)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obtient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 magnifique effet spaghetti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Rappel : d’après Tobler (et nous même) la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clareté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est une propriété de la carte de flux, et plus que pour d’autres cartes…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568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doit donc réfléchir à comment filtrer pour réaliser une carte ce commerce mondial qui soit lisible et surtout intéressante au sens ou elle dit/raconte quelque chose de ces flux.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Plutôt que de choisir un seuil arbitraire (par les 25 premiers, sans savoir d’où le nombre 25 sort), comme on a vu ce matin, on va utiliser un seuil fondé sur la série statistique.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fait, on va se mettre dans une démarche connue, celle de l’analyse statistique descriptive. On va appliquer ici les mêmes principes que pour analyser des stocks – après tout, on représente un stock qui s’est déplacé/a été transféré d’un lieu à un autre.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397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C’est pourquoi moi je suis vraiment partisane d’explorer le tableau de données dont</a:t>
            </a:r>
            <a:r>
              <a:rPr lang="fr-FR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dispose pour la cartographie.</a:t>
            </a:r>
          </a:p>
          <a:p>
            <a:r>
              <a:rPr lang="fr-FR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(rappel : et cela, même si ce tableau sort d’un modèle, on se fiche d’où il vient : on le regarde ici dans </a:t>
            </a:r>
            <a:r>
              <a:rPr lang="fr-FR" sz="1200" i="0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objectif de représentation cartographique</a:t>
            </a:r>
            <a:r>
              <a:rPr lang="fr-FR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fr-FR" sz="120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utilise donc les outils de QGIS dans le menu VECTEUR</a:t>
            </a:r>
            <a:endParaRPr lang="fr-FR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Outil d’analyse\statistiques pour un champs numérique</a:t>
            </a:r>
            <a:endParaRPr lang="fr-FR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N, min, max, étendue, moyenne, médiane,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écartype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VAR, Q1, Q2, Q3, …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2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chargeant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 couche de ligne, il est même possible de visualiser le diagramme de distribution des valeurs de flux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donc de choisir de manière raisonnée le seuil de valeur de (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Fij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à partir duquel les flux seront représentés.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ne va pas discuter de la normalité de la série de données ou non et de corrections qu’il faudrait éventuellement apporter, car c’est un problème de statistiques et non de cartographie. 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la limite, pendant </a:t>
            </a: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TD, 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vous le souhaitez, on peut s’amuser à convertir les valeurs de flux en log, venir visualiser la série ici et ensuite les cartographier.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Sinon, on s’en tient aux quantiles, ce qui est plutôt pertinent pour les flux puisque ce qui intéresse généralement, c’est de représenter les </a:t>
            </a:r>
            <a:r>
              <a:rPr lang="fr-FR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fr-FR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plus gros flux.</a:t>
            </a: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Rappel : Tobler indique qu’en première intention, qu’on peut retenir la moyenne comme seuil. Considérant la médiane puisqu’on raisonne selon les quantiles.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Cependant, en pratique, ces seuils sont généralement trop faibles pour permettre d’aboutir à une figure lisible. 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vaut donc mieux prendre Q3, par exemple.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TP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essaiera de prendre Q2 comme seuil puis Q3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 la diapo :</a:t>
            </a:r>
          </a:p>
          <a:p>
            <a:pPr marL="171450" indent="-171450">
              <a:buFontTx/>
              <a:buChar char="-"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 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nombre de (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ij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renseignées = nombre de signes linéaires à cartographier</a:t>
            </a:r>
          </a:p>
          <a:p>
            <a:pPr marL="171450" indent="-171450">
              <a:buFontTx/>
              <a:buChar char="-"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Minimum/maximum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valeur de flux minimum/maximum</a:t>
            </a:r>
          </a:p>
          <a:p>
            <a:pPr marL="171450" indent="-171450">
              <a:buFontTx/>
              <a:buChar char="-"/>
            </a:pPr>
            <a:r>
              <a:rPr lang="fr-FR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interaction totale</a:t>
            </a:r>
          </a:p>
          <a:p>
            <a:pPr marL="171450" indent="-171450">
              <a:buFontTx/>
              <a:buChar char="-"/>
            </a:pPr>
            <a:r>
              <a:rPr lang="fr-FR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</a:t>
            </a: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 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valeur de flux moyenne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Median</a:t>
            </a: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 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valeur de flux médiane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: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ecart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-type</a:t>
            </a:r>
          </a:p>
          <a:p>
            <a:pPr marL="171450" indent="-171450">
              <a:buFontTx/>
              <a:buChar char="-"/>
            </a:pPr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159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Ces filtrages</a:t>
            </a:r>
            <a:r>
              <a:rPr lang="fr-FR" baseline="0" dirty="0" smtClean="0"/>
              <a:t> sont très généraux.</a:t>
            </a:r>
          </a:p>
          <a:p>
            <a:endParaRPr lang="fr-FR" baseline="0" dirty="0" smtClean="0"/>
          </a:p>
          <a:p>
            <a:r>
              <a:rPr lang="fr-FR" baseline="0" dirty="0" smtClean="0"/>
              <a:t>Je trouve qu’il est plus intéressant d’introduire une variable spatiale, en filtrant sur les distances…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054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Filtrage selon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DIST_ij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sur la distance kilométrique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parcourue entre (i) et (j)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J’utilise le constructeur de requête et je filtre sur Q1=2736 km.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Donc seuls les flux de moins de 2746 km seront représentés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 l’heure du COVID-19, on peut s’intéresser aux flux commerciaux</a:t>
            </a:r>
            <a:r>
              <a:rPr lang="fr-FR" baseline="0" dirty="0" smtClean="0"/>
              <a:t> locaux/régionaux qui parcourent de moindres distances.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Quels sont nos partenaires commerciaux ?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Ici : les flux inférieurs à Q1 – distance correspondent aux 25% de flux les plus faibles - en termes de distance parcourue.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smtClean="0"/>
              <a:t>Cette carte ne représente que les relations : les </a:t>
            </a:r>
            <a:r>
              <a:rPr lang="fr-FR" b="0" baseline="0" dirty="0" smtClean="0"/>
              <a:t>liens ont tous la même largeur. </a:t>
            </a:r>
          </a:p>
          <a:p>
            <a:pPr marL="0" indent="0">
              <a:buFontTx/>
              <a:buNone/>
            </a:pPr>
            <a:endParaRPr lang="fr-FR" b="0" baseline="0" dirty="0" smtClean="0"/>
          </a:p>
          <a:p>
            <a:pPr marL="0" indent="0">
              <a:buFontTx/>
              <a:buNone/>
            </a:pPr>
            <a:r>
              <a:rPr lang="fr-FR" b="0" baseline="0" dirty="0" smtClean="0"/>
              <a:t>Pour passer aux flux, il faut utiliser la pondération et paramétrer leur taille.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341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applique la variable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visuelle Taille aux lignes (comme à des points).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C’est le champs TOT que l’on paramètre – pas celui des distances ;-)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Synthèse </a:t>
            </a:r>
            <a:r>
              <a:rPr lang="fr-FR" b="1" dirty="0" err="1" smtClean="0"/>
              <a:t>carto</a:t>
            </a:r>
            <a:r>
              <a:rPr lang="fr-FR" b="1" dirty="0" smtClean="0"/>
              <a:t>.</a:t>
            </a:r>
          </a:p>
          <a:p>
            <a:r>
              <a:rPr lang="fr-FR" b="1" dirty="0" smtClean="0"/>
              <a:t>-&gt; Logique de lieux </a:t>
            </a:r>
            <a:r>
              <a:rPr lang="fr-FR" b="0" dirty="0" smtClean="0"/>
              <a:t>(cf. cartographie thématique</a:t>
            </a:r>
            <a:r>
              <a:rPr lang="fr-FR" b="0" baseline="0" dirty="0" smtClean="0"/>
              <a:t> générale) : implantation ponctuelles et </a:t>
            </a:r>
            <a:r>
              <a:rPr lang="fr-FR" b="0" baseline="0" dirty="0" err="1" smtClean="0"/>
              <a:t>aréale</a:t>
            </a:r>
            <a:endParaRPr lang="fr-FR" b="0" baseline="0" dirty="0" smtClean="0"/>
          </a:p>
          <a:p>
            <a:r>
              <a:rPr lang="fr-FR" b="0" baseline="0" dirty="0" smtClean="0"/>
              <a:t>-&gt; </a:t>
            </a:r>
            <a:r>
              <a:rPr lang="fr-FR" b="1" i="1" baseline="0" dirty="0" smtClean="0"/>
              <a:t>Logique de liens : </a:t>
            </a:r>
            <a:r>
              <a:rPr lang="fr-FR" b="0" i="0" baseline="0" dirty="0" smtClean="0"/>
              <a:t>implantation bi-ponctuelle</a:t>
            </a:r>
            <a:endParaRPr lang="fr-FR" b="0" i="0" dirty="0" smtClean="0"/>
          </a:p>
          <a:p>
            <a:endParaRPr lang="fr-FR" b="1" dirty="0" smtClean="0"/>
          </a:p>
          <a:p>
            <a:r>
              <a:rPr lang="fr-FR" dirty="0" smtClean="0"/>
              <a:t>En fait, à partir d’une unique</a:t>
            </a:r>
            <a:r>
              <a:rPr lang="fr-FR" baseline="0" dirty="0" smtClean="0"/>
              <a:t> matrice – en sortie ou pas de traitements antérieurs (modélisations) – il est possible de la représenter selon les 3 possibilités.</a:t>
            </a:r>
          </a:p>
          <a:p>
            <a:r>
              <a:rPr lang="fr-FR" baseline="0" dirty="0" smtClean="0"/>
              <a:t>Principe de la décomposition des matrices pour la </a:t>
            </a:r>
            <a:r>
              <a:rPr lang="fr-FR" baseline="0" dirty="0" err="1" smtClean="0"/>
              <a:t>carto</a:t>
            </a:r>
            <a:r>
              <a:rPr lang="fr-FR" baseline="0" dirty="0" smtClean="0"/>
              <a:t>. Source : </a:t>
            </a:r>
            <a:r>
              <a:rPr lang="fr-FR" baseline="0" dirty="0" err="1" smtClean="0"/>
              <a:t>Waldo</a:t>
            </a:r>
            <a:r>
              <a:rPr lang="fr-FR" baseline="0" dirty="0" smtClean="0"/>
              <a:t> Tobler et Jacques Bertin. Voir référence.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Ces trois possibilités correspondent à </a:t>
            </a:r>
            <a:r>
              <a:rPr lang="fr-FR" b="1" baseline="0" dirty="0" smtClean="0"/>
              <a:t>trois processus</a:t>
            </a:r>
          </a:p>
          <a:p>
            <a:pPr>
              <a:buFontTx/>
              <a:buChar char="-"/>
            </a:pPr>
            <a:r>
              <a:rPr lang="fr-FR" baseline="0" dirty="0" smtClean="0"/>
              <a:t> Volumes : F+ (</a:t>
            </a:r>
            <a:r>
              <a:rPr lang="fr-FR" baseline="0" dirty="0" err="1" smtClean="0"/>
              <a:t>Fij+Fji</a:t>
            </a:r>
            <a:r>
              <a:rPr lang="fr-FR" baseline="0" dirty="0" smtClean="0"/>
              <a:t>) : </a:t>
            </a:r>
            <a:r>
              <a:rPr lang="fr-FR" u="sng" baseline="0" dirty="0" smtClean="0"/>
              <a:t>fondements du système </a:t>
            </a:r>
            <a:r>
              <a:rPr lang="fr-FR" baseline="0" dirty="0" smtClean="0"/>
              <a:t>de flux </a:t>
            </a:r>
            <a:r>
              <a:rPr lang="fr-FR" baseline="0" dirty="0" smtClean="0">
                <a:sym typeface="Wingdings" pitchFamily="2" charset="2"/>
              </a:rPr>
              <a:t> Symétrie</a:t>
            </a:r>
          </a:p>
          <a:p>
            <a:pPr>
              <a:buFontTx/>
              <a:buChar char="-"/>
            </a:pPr>
            <a:r>
              <a:rPr lang="fr-FR" baseline="0" dirty="0" smtClean="0">
                <a:sym typeface="Wingdings" pitchFamily="2" charset="2"/>
              </a:rPr>
              <a:t> Soldes : F- (</a:t>
            </a:r>
            <a:r>
              <a:rPr lang="fr-FR" baseline="0" dirty="0" err="1" smtClean="0">
                <a:sym typeface="Wingdings" pitchFamily="2" charset="2"/>
              </a:rPr>
              <a:t>Fij</a:t>
            </a:r>
            <a:r>
              <a:rPr lang="fr-FR" baseline="0" dirty="0" smtClean="0">
                <a:sym typeface="Wingdings" pitchFamily="2" charset="2"/>
              </a:rPr>
              <a:t>-</a:t>
            </a:r>
            <a:r>
              <a:rPr lang="fr-FR" baseline="0" dirty="0" err="1" smtClean="0">
                <a:sym typeface="Wingdings" pitchFamily="2" charset="2"/>
              </a:rPr>
              <a:t>Fji</a:t>
            </a:r>
            <a:r>
              <a:rPr lang="fr-FR" baseline="0" dirty="0" smtClean="0">
                <a:sym typeface="Wingdings" pitchFamily="2" charset="2"/>
              </a:rPr>
              <a:t>) </a:t>
            </a:r>
            <a:r>
              <a:rPr lang="fr-FR" u="sng" baseline="0" dirty="0" smtClean="0">
                <a:sym typeface="Wingdings" pitchFamily="2" charset="2"/>
              </a:rPr>
              <a:t>: dynamique du système </a:t>
            </a:r>
            <a:r>
              <a:rPr lang="fr-FR" baseline="0" dirty="0" smtClean="0">
                <a:sym typeface="Wingdings" pitchFamily="2" charset="2"/>
              </a:rPr>
              <a:t>(transferts nets)  antisymétrie</a:t>
            </a:r>
          </a:p>
          <a:p>
            <a:pPr>
              <a:buFontTx/>
              <a:buChar char="-"/>
            </a:pPr>
            <a:r>
              <a:rPr lang="fr-FR" baseline="0" dirty="0" smtClean="0">
                <a:sym typeface="Wingdings" pitchFamily="2" charset="2"/>
              </a:rPr>
              <a:t> Asymétrie : A(S/V) : 	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Paramétrage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 champs TOT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Méthode de calcul : exponentiel 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TP, faire des tests et voir le résultat varier sur la carte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43</a:t>
            </a:fld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Idem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avec une autre métrique de voisinage.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44</a:t>
            </a:fld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Attention, pour la représentation des flèches…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45</a:t>
            </a:fld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Idem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avec une autre métrique de distance.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46</a:t>
            </a:fld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Idem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avec une autre métrique de distance.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47</a:t>
            </a:fld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25% des valeurs de flux issus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relations commerciales locales,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échangés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entre des lieux voisins/limitrophes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48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étapes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Transformer les données : format (informatique) vs format (statistique) d’une matrice = un tableau individu*individu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Besoin de deux/trois matrices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matrice de flux OD au </a:t>
            </a:r>
            <a:r>
              <a:rPr lang="fr-FR" sz="1200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long</a:t>
            </a:r>
          </a:p>
          <a:p>
            <a:pPr marL="171450" indent="-171450">
              <a:buFontTx/>
              <a:buChar char="-"/>
            </a:pP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Dans QGIS, hormis pour une extension</a:t>
            </a:r>
            <a:r>
              <a:rPr lang="fr-FR" sz="1200" baseline="0" dirty="0" smtClean="0"/>
              <a:t> (MMQGIS – on y reviendra), il faut avoir une matrice au </a:t>
            </a:r>
            <a:r>
              <a:rPr lang="fr-FR" sz="1200" b="1" baseline="0" dirty="0" smtClean="0"/>
              <a:t>format long 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(individu*variable)</a:t>
            </a:r>
          </a:p>
          <a:p>
            <a:r>
              <a:rPr lang="fr-FR" sz="1200" b="1" baseline="0" dirty="0" smtClean="0"/>
              <a:t>Les individus sont ici les couples de lieux (</a:t>
            </a:r>
            <a:r>
              <a:rPr lang="fr-FR" sz="1200" b="1" baseline="0" dirty="0" err="1" smtClean="0"/>
              <a:t>i,j</a:t>
            </a:r>
            <a:r>
              <a:rPr lang="fr-FR" sz="1200" b="1" baseline="0" dirty="0" smtClean="0"/>
              <a:t>)</a:t>
            </a:r>
          </a:p>
          <a:p>
            <a:endParaRPr lang="fr-FR" sz="1200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baseline="0" dirty="0" smtClean="0"/>
              <a:t>-&gt; la transformation 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d’un tableau (individu*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indidu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en (individu*variable) </a:t>
            </a:r>
            <a:r>
              <a:rPr lang="fr-FR" sz="1200" b="1" baseline="0" dirty="0" smtClean="0"/>
              <a:t>doit être réalisée en dehors de QGIS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baseline="0" dirty="0" smtClean="0"/>
              <a:t>Il est possible de convertir sa matrice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baseline="0" dirty="0" smtClean="0"/>
              <a:t>Par exemple avec une </a:t>
            </a:r>
            <a:r>
              <a:rPr lang="fr-FR" sz="1200" b="0" baseline="0" dirty="0" err="1" smtClean="0"/>
              <a:t>applicationR</a:t>
            </a:r>
            <a:r>
              <a:rPr lang="fr-FR" sz="1200" b="0" baseline="0" dirty="0" smtClean="0"/>
              <a:t>/</a:t>
            </a:r>
            <a:r>
              <a:rPr lang="fr-FR" sz="1200" b="0" baseline="0" dirty="0" err="1" smtClean="0"/>
              <a:t>Shiny</a:t>
            </a:r>
            <a:r>
              <a:rPr lang="fr-FR" sz="1200" b="0" baseline="0" dirty="0" smtClean="0"/>
              <a:t> construite par </a:t>
            </a:r>
            <a:r>
              <a:rPr lang="fr-FR" sz="1200" b="0" baseline="0" dirty="0" err="1" smtClean="0"/>
              <a:t>Thimothée</a:t>
            </a:r>
            <a:r>
              <a:rPr lang="fr-FR" sz="1200" b="0" baseline="0" dirty="0" smtClean="0"/>
              <a:t> et disponible sur le site de </a:t>
            </a:r>
            <a:r>
              <a:rPr lang="fr-FR" sz="1200" b="0" baseline="0" dirty="0" err="1" smtClean="0"/>
              <a:t>Riate</a:t>
            </a:r>
            <a:endParaRPr lang="fr-FR" sz="1200" b="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baseline="0" dirty="0" smtClean="0"/>
              <a:t>Dans R, package </a:t>
            </a:r>
            <a:r>
              <a:rPr lang="fr-FR" sz="1200" b="0" baseline="0" dirty="0" err="1" smtClean="0"/>
              <a:t>cartograflow</a:t>
            </a:r>
            <a:r>
              <a:rPr lang="fr-FR" sz="1200" b="0" baseline="0" dirty="0" smtClean="0"/>
              <a:t>, fonction </a:t>
            </a:r>
            <a:r>
              <a:rPr lang="fr-FR" sz="1200" b="0" baseline="0" dirty="0" err="1" smtClean="0"/>
              <a:t>flowtabmat</a:t>
            </a:r>
            <a:endParaRPr lang="fr-FR" sz="1200" b="0" baseline="0" dirty="0" smtClean="0"/>
          </a:p>
          <a:p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cadre d’une analyse géographique, il est intéressant d’ajouter des informations portant sur les positions (X,Y) des lieux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Permettant de calculer des critères d’éloignements, de proximité…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Voir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ElementR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570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fait, on a besoin de deux voire trois tableaux</a:t>
            </a: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matrice de flux OD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matrice d’information géographique avec des caractéristiques sur les lieux (ex. population, surface, etc.) - </a:t>
            </a:r>
            <a:r>
              <a:rPr lang="fr-FR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facultatif</a:t>
            </a:r>
            <a:endParaRPr lang="fr-FR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matrice de séparation des lieux (distance, proximités, etc.) - </a:t>
            </a:r>
            <a:r>
              <a:rPr lang="fr-FR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facultatif</a:t>
            </a:r>
            <a:endParaRPr lang="fr-FR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cadre d’une analyse géographique, il est intéressant d’ajouter des informations portant sur les positions (X,Y) des lieux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38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Matrice de distance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quelconque pour pondérer les flux en fonction de l’éloignement des lieux OD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86586-B7F2-4C15-AFF3-D9006C6AE895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6E69-28D4-4044-9C02-98AE19119C28}" type="datetimeFigureOut">
              <a:rPr lang="fr-FR" smtClean="0"/>
              <a:pPr/>
              <a:t>29/09/2021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EABE8-D609-43E7-8E86-81FEE2FEFC5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efmr.hypotheses.org/437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roupefmr.hypotheses.org/4375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efmr.hypotheses.org/437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://groupefmr.hypotheses.org/437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efmr.hypotheses.org/437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mappemonde.mgm.fr/num44/articles/art14404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60648"/>
            <a:ext cx="8895111" cy="1080120"/>
          </a:xfr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624337" y="3116619"/>
            <a:ext cx="739958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/>
              <a:t>Géovisualisation de flux avec QGIS</a:t>
            </a:r>
            <a:endParaRPr lang="fr-FR" sz="4000" b="1" dirty="0"/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2123728" y="4694811"/>
            <a:ext cx="6400800" cy="550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smtClean="0"/>
              <a:t>Françoise Bahoken, ….</a:t>
            </a:r>
          </a:p>
          <a:p>
            <a:endParaRPr lang="fr-FR" sz="2800" dirty="0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2863078" y="1363486"/>
            <a:ext cx="6300192" cy="550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2400" b="1" dirty="0" smtClean="0"/>
              <a:t>Journée Flux/Mouvements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" name="Sous-titre 2"/>
          <p:cNvSpPr txBox="1">
            <a:spLocks/>
          </p:cNvSpPr>
          <p:nvPr/>
        </p:nvSpPr>
        <p:spPr>
          <a:xfrm>
            <a:off x="1763688" y="6447944"/>
            <a:ext cx="6300192" cy="550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2000" dirty="0" smtClean="0"/>
              <a:t>Aussois, 19 octobre 2021 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96361"/>
            <a:ext cx="1622549" cy="17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06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980728"/>
            <a:ext cx="7920880" cy="568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Accolade fermante 16"/>
          <p:cNvSpPr/>
          <p:nvPr/>
        </p:nvSpPr>
        <p:spPr>
          <a:xfrm>
            <a:off x="7596336" y="1484784"/>
            <a:ext cx="432048" cy="3096344"/>
          </a:xfrm>
          <a:prstGeom prst="righ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7596336" y="5013176"/>
            <a:ext cx="351656" cy="1512168"/>
          </a:xfrm>
          <a:prstGeom prst="righ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100392" y="2708920"/>
            <a:ext cx="971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Logique de flux</a:t>
            </a:r>
            <a:endParaRPr lang="fr-FR" b="1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8172400" y="5445224"/>
            <a:ext cx="971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Logique de lieux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330447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08720"/>
            <a:ext cx="7821902" cy="573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0" y="404664"/>
            <a:ext cx="8604448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fr-FR" sz="2800" dirty="0" smtClean="0"/>
              <a:t>Transformer - pour QGIS - les données de flux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100392" y="2708920"/>
            <a:ext cx="971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Logique de flux</a:t>
            </a:r>
            <a:endParaRPr lang="fr-FR" b="1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8172400" y="5445224"/>
            <a:ext cx="971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Logique de lieux</a:t>
            </a:r>
            <a:endParaRPr lang="fr-FR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0" y="404664"/>
            <a:ext cx="8604448" cy="5904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r>
              <a:rPr lang="fr-FR" sz="2800" dirty="0" smtClean="0"/>
              <a:t>Lancer QGIS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r>
              <a:rPr lang="fr-FR" sz="2800" b="1" dirty="0" smtClean="0"/>
              <a:t>Utiliser des outils existants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r>
              <a:rPr lang="fr-FR" sz="2800" b="1" dirty="0" smtClean="0"/>
              <a:t>Charger des </a:t>
            </a:r>
            <a:r>
              <a:rPr lang="fr-FR" sz="2800" b="1" i="1" dirty="0" smtClean="0"/>
              <a:t>plugins </a:t>
            </a:r>
            <a:r>
              <a:rPr lang="fr-FR" sz="2800" b="1" dirty="0" smtClean="0"/>
              <a:t>+/- utiles aux flux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 l="796" t="53307" r="89058" b="42360"/>
          <a:stretch>
            <a:fillRect/>
          </a:stretch>
        </p:blipFill>
        <p:spPr bwMode="auto">
          <a:xfrm>
            <a:off x="5868144" y="1412776"/>
            <a:ext cx="299788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b="1" dirty="0">
                <a:latin typeface="+mj-lt"/>
                <a:ea typeface="+mj-ea"/>
                <a:cs typeface="+mj-cs"/>
              </a:rPr>
              <a:t>2- QGIS : Préparation(s)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0" y="1164725"/>
            <a:ext cx="8604448" cy="5904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fr-FR" sz="3200" dirty="0" smtClean="0"/>
              <a:t>Étape (1) Préparer sa/ses données 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r>
              <a:rPr lang="fr-FR" sz="2800" b="1" dirty="0" smtClean="0"/>
              <a:t>Utiliser des outils existants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r>
              <a:rPr lang="fr-FR" sz="2800" b="1" dirty="0" smtClean="0"/>
              <a:t>Charger des </a:t>
            </a:r>
            <a:r>
              <a:rPr lang="fr-FR" sz="2800" b="1" i="1" dirty="0" smtClean="0"/>
              <a:t>plugins </a:t>
            </a:r>
            <a:r>
              <a:rPr lang="fr-FR" sz="2800" b="1" dirty="0" smtClean="0"/>
              <a:t>+/- utiles aux flux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2708920"/>
            <a:ext cx="7920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</a:rPr>
              <a:t>GROUPSTATS</a:t>
            </a:r>
          </a:p>
          <a:p>
            <a:pPr>
              <a:lnSpc>
                <a:spcPct val="150000"/>
              </a:lnSpc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</a:rPr>
              <a:t>DISSOLVE WITH STATS</a:t>
            </a:r>
          </a:p>
          <a:p>
            <a:pPr>
              <a:lnSpc>
                <a:spcPct val="150000"/>
              </a:lnSpc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</a:rPr>
              <a:t>STATISTIQUES BASIQUES…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fr-FR" sz="2400" b="1" dirty="0" smtClean="0">
                <a:solidFill>
                  <a:schemeClr val="bg1">
                    <a:lumMod val="75000"/>
                  </a:schemeClr>
                </a:solidFill>
              </a:rPr>
              <a:t>MENU </a:t>
            </a:r>
            <a:r>
              <a:rPr lang="fr-FR" sz="2400" b="1" dirty="0" smtClean="0">
                <a:solidFill>
                  <a:schemeClr val="bg1">
                    <a:lumMod val="75000"/>
                  </a:schemeClr>
                </a:solidFill>
              </a:rPr>
              <a:t>VECTEUR </a:t>
            </a:r>
            <a:r>
              <a:rPr lang="fr-FR" sz="2400" b="1" dirty="0" smtClean="0">
                <a:solidFill>
                  <a:schemeClr val="bg1">
                    <a:lumMod val="75000"/>
                  </a:schemeClr>
                </a:solidFill>
              </a:rPr>
              <a:t>\)</a:t>
            </a:r>
            <a:endParaRPr lang="fr-FR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/>
          </a:p>
        </p:txBody>
      </p:sp>
      <p:sp>
        <p:nvSpPr>
          <p:cNvPr id="2" name="ZoneTexte 1"/>
          <p:cNvSpPr txBox="1"/>
          <p:nvPr/>
        </p:nvSpPr>
        <p:spPr>
          <a:xfrm>
            <a:off x="5508104" y="295630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 ACTUALISER 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b="1" dirty="0">
                <a:latin typeface="+mj-lt"/>
                <a:ea typeface="+mj-ea"/>
                <a:cs typeface="+mj-cs"/>
              </a:rPr>
              <a:t>2- QGIS : Préparation(s)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0" y="404664"/>
            <a:ext cx="9144000" cy="6453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fr-FR" sz="2800" dirty="0"/>
              <a:t>Étape </a:t>
            </a:r>
            <a:r>
              <a:rPr lang="fr-FR" sz="2800" dirty="0" smtClean="0"/>
              <a:t>(2) </a:t>
            </a:r>
            <a:r>
              <a:rPr lang="fr-FR" sz="2800" dirty="0"/>
              <a:t>Préparer </a:t>
            </a:r>
            <a:r>
              <a:rPr lang="fr-FR" sz="2800" dirty="0" smtClean="0"/>
              <a:t>&amp; Représenter ses </a:t>
            </a:r>
            <a:r>
              <a:rPr lang="fr-FR" sz="2800" dirty="0"/>
              <a:t>données 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r>
              <a:rPr lang="fr-FR" sz="2800" b="1" dirty="0" smtClean="0"/>
              <a:t>           Charger des </a:t>
            </a:r>
            <a:r>
              <a:rPr lang="fr-FR" sz="2800" b="1" i="1" dirty="0" smtClean="0"/>
              <a:t>plugins </a:t>
            </a:r>
            <a:r>
              <a:rPr lang="fr-FR" sz="2800" b="1" dirty="0" smtClean="0"/>
              <a:t>+/- utiles aux flux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/>
          </a:p>
          <a:p>
            <a:pPr lvl="1">
              <a:spcBef>
                <a:spcPct val="20000"/>
              </a:spcBef>
              <a:defRPr/>
            </a:pPr>
            <a:r>
              <a:rPr lang="fr-FR" sz="2800" b="1" dirty="0" smtClean="0"/>
              <a:t>              Aller plus loin dans l’analyse/</a:t>
            </a:r>
            <a:r>
              <a:rPr lang="fr-FR" sz="2800" b="1" dirty="0" err="1" smtClean="0"/>
              <a:t>vizu</a:t>
            </a:r>
            <a:r>
              <a:rPr lang="fr-FR" sz="2800" b="1" dirty="0" smtClean="0"/>
              <a:t> de graphes (de flux)</a:t>
            </a:r>
          </a:p>
          <a:p>
            <a:pPr lvl="1">
              <a:spcBef>
                <a:spcPct val="20000"/>
              </a:spcBef>
              <a:defRPr/>
            </a:pPr>
            <a:r>
              <a:rPr lang="fr-FR" sz="2600" b="1" dirty="0" smtClean="0">
                <a:solidFill>
                  <a:schemeClr val="bg1">
                    <a:lumMod val="50000"/>
                  </a:schemeClr>
                </a:solidFill>
              </a:rPr>
              <a:t> 	NETWORK_ANALYSIS </a:t>
            </a:r>
            <a:r>
              <a:rPr lang="fr-FR" sz="2200" dirty="0">
                <a:solidFill>
                  <a:schemeClr val="bg1">
                    <a:lumMod val="50000"/>
                  </a:schemeClr>
                </a:solidFill>
              </a:rPr>
              <a:t>(Serge Lhomme) </a:t>
            </a:r>
            <a:r>
              <a:rPr lang="fr-FR" sz="2200" dirty="0" smtClean="0">
                <a:solidFill>
                  <a:schemeClr val="bg1">
                    <a:lumMod val="50000"/>
                  </a:schemeClr>
                </a:solidFill>
              </a:rPr>
              <a:t>  	https</a:t>
            </a:r>
            <a:r>
              <a:rPr lang="fr-FR" sz="2200" dirty="0">
                <a:solidFill>
                  <a:schemeClr val="bg1">
                    <a:lumMod val="50000"/>
                  </a:schemeClr>
                </a:solidFill>
              </a:rPr>
              <a:t>://groupefmr.hypotheses.org/4742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b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33373" y="1268760"/>
            <a:ext cx="774035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OURSINS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(Lionel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Cacheux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ARROWS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FLOWMAPPER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</a:rPr>
              <a:t>plugin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 for QGIS 2x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Cern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Gulluoglu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MMQGIS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(Michael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Minn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://michaelminn.com/linux/mmqgis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RT_QSPIDER</a:t>
            </a:r>
            <a:r>
              <a:rPr lang="en-US" sz="2400" b="1" dirty="0" smtClean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(Giuseppe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Sucamelli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RESOURCE_SHARING</a:t>
            </a:r>
            <a:r>
              <a:rPr lang="en-US" sz="2400" b="1" dirty="0" smtClean="0"/>
              <a:t> </a:t>
            </a:r>
            <a:r>
              <a:rPr lang="en-US" sz="2400" b="1" dirty="0"/>
              <a:t>/</a:t>
            </a:r>
            <a:r>
              <a:rPr lang="en-US" sz="2400" b="1" dirty="0" smtClean="0"/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FlOWMAP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ARROWS </a:t>
            </a:r>
            <a:r>
              <a:rPr lang="en-US" sz="2000" dirty="0" smtClean="0"/>
              <a:t>(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Anita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Graser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sz="2400" b="1" dirty="0" smtClean="0"/>
              <a:t>	</a:t>
            </a:r>
            <a:endParaRPr lang="fr-FR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6479704" y="191683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 ACTUALISER 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6725" y="6474247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Plus d’informations : </a:t>
            </a:r>
            <a:r>
              <a:rPr lang="en-US" i="1" dirty="0" smtClean="0">
                <a:hlinkClick r:id="rId3"/>
              </a:rPr>
              <a:t>http://groupefmr.hypotheses.org/4375</a:t>
            </a:r>
            <a:endParaRPr lang="fr-FR" i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b="1" dirty="0">
                <a:latin typeface="+mj-lt"/>
                <a:ea typeface="+mj-ea"/>
                <a:cs typeface="+mj-cs"/>
              </a:rPr>
              <a:t>2- QGIS : Préparation(s)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" y="2492896"/>
            <a:ext cx="7306285" cy="30963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b="1" dirty="0">
                <a:latin typeface="+mj-lt"/>
                <a:ea typeface="+mj-ea"/>
                <a:cs typeface="+mj-cs"/>
              </a:rPr>
              <a:t>2- QGIS : Préparation(s)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  <p:sp>
        <p:nvSpPr>
          <p:cNvPr id="15" name="Espace réservé du contenu 2"/>
          <p:cNvSpPr txBox="1">
            <a:spLocks/>
          </p:cNvSpPr>
          <p:nvPr/>
        </p:nvSpPr>
        <p:spPr>
          <a:xfrm>
            <a:off x="27895" y="377280"/>
            <a:ext cx="8604448" cy="724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fr-FR" sz="2800" dirty="0" err="1" smtClean="0"/>
              <a:t>Ét</a:t>
            </a:r>
            <a:r>
              <a:rPr lang="fr-FR" sz="2800" dirty="0" smtClean="0"/>
              <a:t>		</a:t>
            </a:r>
            <a:r>
              <a:rPr lang="fr-FR" sz="2800" b="1" dirty="0" smtClean="0"/>
              <a:t>Ajouter des </a:t>
            </a:r>
            <a:r>
              <a:rPr lang="fr-FR" sz="2800" b="1" i="1" dirty="0" smtClean="0"/>
              <a:t>plugins</a:t>
            </a:r>
            <a:r>
              <a:rPr lang="fr-FR" sz="2800" b="1" dirty="0" smtClean="0"/>
              <a:t> (extensions) à QGIS</a:t>
            </a: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1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19481"/>
          <a:stretch/>
        </p:blipFill>
        <p:spPr>
          <a:xfrm>
            <a:off x="107502" y="1146523"/>
            <a:ext cx="8978216" cy="56886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b="1" dirty="0">
                <a:latin typeface="+mj-lt"/>
                <a:ea typeface="+mj-ea"/>
                <a:cs typeface="+mj-cs"/>
              </a:rPr>
              <a:t>2- QGIS : Préparation(s)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07503" y="377280"/>
            <a:ext cx="8524839" cy="5904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fr-FR" sz="2800" dirty="0" err="1" smtClean="0"/>
              <a:t>Ét</a:t>
            </a:r>
            <a:r>
              <a:rPr lang="fr-FR" sz="2800" dirty="0" smtClean="0"/>
              <a:t>		</a:t>
            </a:r>
            <a:r>
              <a:rPr lang="fr-FR" sz="2800" b="1" dirty="0" smtClean="0"/>
              <a:t>Ajouter des </a:t>
            </a:r>
            <a:r>
              <a:rPr lang="fr-FR" sz="2800" b="1" i="1" dirty="0" smtClean="0"/>
              <a:t>plugins</a:t>
            </a:r>
            <a:r>
              <a:rPr lang="fr-FR" sz="2800" b="1" dirty="0" smtClean="0"/>
              <a:t> (extensions) à QGIS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i="1" dirty="0" smtClean="0"/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fr-FR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43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827584" y="476672"/>
            <a:ext cx="41764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 smtClean="0"/>
              <a:t>OURSINS (Lionel </a:t>
            </a:r>
            <a:r>
              <a:rPr lang="fr-FR" sz="2400" dirty="0" err="1" smtClean="0"/>
              <a:t>Cacheux</a:t>
            </a:r>
            <a:r>
              <a:rPr lang="fr-FR" sz="2400" dirty="0" smtClean="0"/>
              <a:t>)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620688"/>
            <a:ext cx="648072" cy="53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1196752"/>
            <a:ext cx="4392488" cy="489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23528" y="6237312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- Plus d’informations : </a:t>
            </a:r>
            <a:r>
              <a:rPr lang="en-US" i="1" dirty="0" smtClean="0">
                <a:hlinkClick r:id="rId5"/>
              </a:rPr>
              <a:t>http://groupefmr.hypotheses.org/4375</a:t>
            </a:r>
            <a:endParaRPr lang="fr-FR" i="1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6156176" y="119675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TESTER </a:t>
            </a:r>
            <a:r>
              <a:rPr lang="fr-FR" dirty="0">
                <a:solidFill>
                  <a:srgbClr val="FF0000"/>
                </a:solidFill>
              </a:rPr>
              <a:t>si </a:t>
            </a:r>
            <a:r>
              <a:rPr lang="fr-FR" dirty="0" smtClean="0">
                <a:solidFill>
                  <a:srgbClr val="FF0000"/>
                </a:solidFill>
              </a:rPr>
              <a:t>fonctionnement ok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3528" y="6488668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- Plus d’informations : </a:t>
            </a:r>
            <a:r>
              <a:rPr lang="en-US" i="1" dirty="0" smtClean="0">
                <a:hlinkClick r:id="rId3"/>
              </a:rPr>
              <a:t>http://groupefmr.hypotheses.org/4375</a:t>
            </a:r>
            <a:endParaRPr lang="fr-FR" i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23528" y="548680"/>
            <a:ext cx="1306961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ARROWS</a:t>
            </a:r>
            <a:endParaRPr lang="fr-FR" sz="2400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332656"/>
            <a:ext cx="4032448" cy="625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23528" y="5301208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- Un exemple d’utilisation : anonyme (2014, 2015), QGIS 2.X : Réaliser une carte de flux avec le plugin </a:t>
            </a:r>
            <a:r>
              <a:rPr lang="fr-FR" dirty="0" err="1" smtClean="0"/>
              <a:t>arrows</a:t>
            </a:r>
            <a:r>
              <a:rPr lang="fr-FR" dirty="0" smtClean="0"/>
              <a:t>, </a:t>
            </a:r>
            <a:r>
              <a:rPr lang="fr-FR" i="1" dirty="0" smtClean="0"/>
              <a:t>http://www.geoinformations.developpement-durable.gouv.fr/qgis-2-x-realiser-une-carte-de-flux-avec-le-plugin-a2906.html</a:t>
            </a:r>
            <a:endParaRPr lang="fr-FR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318447" y="140188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TESTER </a:t>
            </a:r>
            <a:r>
              <a:rPr lang="fr-FR" dirty="0">
                <a:solidFill>
                  <a:srgbClr val="FF0000"/>
                </a:solidFill>
              </a:rPr>
              <a:t>si </a:t>
            </a:r>
            <a:r>
              <a:rPr lang="fr-FR" dirty="0" smtClean="0">
                <a:solidFill>
                  <a:srgbClr val="FF0000"/>
                </a:solidFill>
              </a:rPr>
              <a:t>fonctionnement ok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922676" y="152436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FLOWMAPPER </a:t>
            </a:r>
            <a:r>
              <a:rPr lang="en-US" sz="2400" dirty="0" err="1" smtClean="0"/>
              <a:t>plugin</a:t>
            </a:r>
            <a:r>
              <a:rPr lang="en-US" sz="2400" dirty="0" smtClean="0"/>
              <a:t> for QGIS 2x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Cern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Gulluoglu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fr-FR" sz="2400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268760"/>
            <a:ext cx="8257878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23528" y="6237312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- Plus d’informations : </a:t>
            </a:r>
            <a:r>
              <a:rPr lang="en-US" i="1" dirty="0" smtClean="0">
                <a:hlinkClick r:id="rId4"/>
              </a:rPr>
              <a:t>http://groupefmr.hypotheses.org/4375</a:t>
            </a:r>
            <a:endParaRPr lang="fr-FR" i="1" dirty="0" smtClean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6612" y="222703"/>
            <a:ext cx="47440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315834" y="5123129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TESTER </a:t>
            </a:r>
            <a:r>
              <a:rPr lang="fr-FR" dirty="0">
                <a:solidFill>
                  <a:srgbClr val="FF0000"/>
                </a:solidFill>
              </a:rPr>
              <a:t>si </a:t>
            </a:r>
            <a:r>
              <a:rPr lang="fr-FR" dirty="0" smtClean="0">
                <a:solidFill>
                  <a:srgbClr val="FF0000"/>
                </a:solidFill>
              </a:rPr>
              <a:t>fonctionnement ok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EX_carte3.PNG"/>
          <p:cNvPicPr>
            <a:picLocks noChangeAspect="1"/>
          </p:cNvPicPr>
          <p:nvPr/>
        </p:nvPicPr>
        <p:blipFill>
          <a:blip r:embed="rId2" cstate="print"/>
          <a:srcRect b="5459"/>
          <a:stretch>
            <a:fillRect/>
          </a:stretch>
        </p:blipFill>
        <p:spPr>
          <a:xfrm>
            <a:off x="179512" y="874292"/>
            <a:ext cx="8784976" cy="587320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36787" y="365002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Objectif du TP</a:t>
            </a:r>
            <a:endParaRPr lang="fr-FR" sz="28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753"/>
            <a:ext cx="10572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38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3528" y="5493857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- Plus d’informations : </a:t>
            </a:r>
            <a:r>
              <a:rPr lang="en-US" i="1" dirty="0" smtClean="0">
                <a:hlinkClick r:id="rId3"/>
              </a:rPr>
              <a:t>http://groupefmr.hypotheses.org/4375</a:t>
            </a:r>
            <a:endParaRPr lang="fr-FR" i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23528" y="188640"/>
            <a:ext cx="2983509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MMQGIS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(Michael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Minn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 l="17715" t="3041" r="45430" b="75959"/>
          <a:stretch>
            <a:fillRect/>
          </a:stretch>
        </p:blipFill>
        <p:spPr bwMode="auto">
          <a:xfrm>
            <a:off x="323528" y="1412776"/>
            <a:ext cx="763860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23528" y="4756846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- Un exemple d’utilisation : L. </a:t>
            </a:r>
            <a:r>
              <a:rPr lang="fr-FR" dirty="0" err="1" smtClean="0"/>
              <a:t>Jégou</a:t>
            </a:r>
            <a:r>
              <a:rPr lang="fr-FR" dirty="0" smtClean="0"/>
              <a:t> (2014), Concevoir une jolie carte de flux avec QGIS,  </a:t>
            </a:r>
            <a:r>
              <a:rPr lang="fr-FR" i="1" dirty="0" smtClean="0"/>
              <a:t>http://portailsig.org/content/qgis-concevoir-une-jolie-carte-de-flux</a:t>
            </a:r>
            <a:endParaRPr lang="fr-FR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5940152" y="51697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TESTER </a:t>
            </a:r>
            <a:r>
              <a:rPr lang="fr-FR" dirty="0">
                <a:solidFill>
                  <a:srgbClr val="FF0000"/>
                </a:solidFill>
              </a:rPr>
              <a:t>si </a:t>
            </a:r>
            <a:r>
              <a:rPr lang="fr-FR" dirty="0" smtClean="0">
                <a:solidFill>
                  <a:srgbClr val="FF0000"/>
                </a:solidFill>
              </a:rPr>
              <a:t>fonctionnement ok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681" y="170961"/>
            <a:ext cx="36595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QGIS - RESOURCE SHARING</a:t>
            </a:r>
            <a:endParaRPr lang="fr-FR" sz="24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51520" y="64886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Plus d’informations sur le blog de Anita </a:t>
            </a:r>
            <a:r>
              <a:rPr lang="fr-FR" dirty="0" err="1" smtClean="0"/>
              <a:t>Graser</a:t>
            </a:r>
            <a:r>
              <a:rPr lang="fr-FR" dirty="0" smtClean="0"/>
              <a:t> (@</a:t>
            </a:r>
            <a:r>
              <a:rPr lang="fr-FR" dirty="0" err="1" smtClean="0"/>
              <a:t>underdark</a:t>
            </a:r>
            <a:r>
              <a:rPr lang="fr-FR" dirty="0" smtClean="0"/>
              <a:t>) : </a:t>
            </a:r>
            <a:r>
              <a:rPr lang="fr-FR" i="1" dirty="0" smtClean="0"/>
              <a:t>https://anitagraser.com</a:t>
            </a:r>
            <a:endParaRPr lang="fr-FR" i="1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980727"/>
            <a:ext cx="5631471" cy="447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1196752"/>
            <a:ext cx="842493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fr-FR" sz="2800" dirty="0" smtClean="0"/>
              <a:t> </a:t>
            </a:r>
            <a:r>
              <a:rPr lang="fr-FR" sz="2400" dirty="0" smtClean="0"/>
              <a:t>Flow </a:t>
            </a:r>
            <a:r>
              <a:rPr lang="fr-FR" sz="2400" dirty="0" err="1" smtClean="0"/>
              <a:t>maps</a:t>
            </a:r>
            <a:r>
              <a:rPr lang="fr-FR" sz="2400" dirty="0" smtClean="0"/>
              <a:t> </a:t>
            </a:r>
            <a:r>
              <a:rPr lang="fr-FR" sz="2400" dirty="0" err="1" smtClean="0"/>
              <a:t>arrows</a:t>
            </a:r>
            <a:endParaRPr lang="fr-FR" sz="2800" dirty="0" smtClean="0"/>
          </a:p>
          <a:p>
            <a:r>
              <a:rPr lang="fr-FR" sz="2000" dirty="0" smtClean="0"/>
              <a:t>Eléments pour un </a:t>
            </a:r>
            <a:r>
              <a:rPr lang="fr-FR" sz="2000" i="1" dirty="0" smtClean="0"/>
              <a:t>design</a:t>
            </a:r>
          </a:p>
          <a:p>
            <a:r>
              <a:rPr lang="fr-FR" sz="2000" dirty="0" smtClean="0"/>
              <a:t>amélioré des flèches</a:t>
            </a:r>
          </a:p>
          <a:p>
            <a:pPr>
              <a:buFontTx/>
              <a:buChar char="-"/>
            </a:pPr>
            <a:endParaRPr lang="fr-FR" sz="2400" dirty="0" smtClean="0"/>
          </a:p>
          <a:p>
            <a:pPr>
              <a:buFontTx/>
              <a:buChar char="-"/>
            </a:pPr>
            <a:r>
              <a:rPr lang="fr-FR" sz="2800" dirty="0" smtClean="0"/>
              <a:t> </a:t>
            </a:r>
            <a:r>
              <a:rPr lang="fr-FR" sz="2400" dirty="0" err="1" smtClean="0"/>
              <a:t>Details</a:t>
            </a:r>
            <a:r>
              <a:rPr lang="fr-FR" sz="2400" dirty="0" smtClean="0"/>
              <a:t> on good </a:t>
            </a:r>
          </a:p>
          <a:p>
            <a:r>
              <a:rPr lang="fr-FR" sz="2400" dirty="0" smtClean="0"/>
              <a:t>flow </a:t>
            </a:r>
            <a:r>
              <a:rPr lang="fr-FR" sz="2400" dirty="0" err="1" smtClean="0"/>
              <a:t>maps</a:t>
            </a:r>
            <a:endParaRPr lang="fr-FR" sz="2400" i="1" dirty="0" smtClean="0"/>
          </a:p>
          <a:p>
            <a:r>
              <a:rPr lang="fr-FR" sz="2000" dirty="0" smtClean="0"/>
              <a:t>Transformer (quelques)</a:t>
            </a:r>
          </a:p>
          <a:p>
            <a:r>
              <a:rPr lang="fr-FR" sz="2000" dirty="0" smtClean="0"/>
              <a:t>lignes droites </a:t>
            </a:r>
            <a:r>
              <a:rPr lang="fr-FR" sz="2000" dirty="0" smtClean="0">
                <a:sym typeface="Wingdings" pitchFamily="2" charset="2"/>
              </a:rPr>
              <a:t>en courbes</a:t>
            </a:r>
            <a:endParaRPr lang="fr-FR" sz="2000" dirty="0" smtClean="0"/>
          </a:p>
          <a:p>
            <a:pPr>
              <a:buFontTx/>
              <a:buChar char="-"/>
            </a:pPr>
            <a:endParaRPr lang="fr-FR" sz="2400" dirty="0" smtClean="0"/>
          </a:p>
          <a:p>
            <a:pPr>
              <a:buFontTx/>
              <a:buChar char="-"/>
            </a:pPr>
            <a:endParaRPr lang="fr-FR" sz="2400" dirty="0" smtClean="0"/>
          </a:p>
          <a:p>
            <a:pPr>
              <a:buFontTx/>
              <a:buChar char="-"/>
            </a:pPr>
            <a:endParaRPr lang="fr-FR" sz="2400" dirty="0" smtClean="0"/>
          </a:p>
          <a:p>
            <a:pPr>
              <a:buFontTx/>
              <a:buChar char="-"/>
            </a:pPr>
            <a:endParaRPr lang="fr-FR" sz="2400" dirty="0" smtClean="0"/>
          </a:p>
          <a:p>
            <a:pPr>
              <a:buFontTx/>
              <a:buChar char="-"/>
            </a:pPr>
            <a:r>
              <a:rPr lang="fr-FR" sz="2400" dirty="0" err="1" smtClean="0"/>
              <a:t>Movement</a:t>
            </a:r>
            <a:r>
              <a:rPr lang="fr-FR" sz="2400" dirty="0" smtClean="0"/>
              <a:t> data in GIS #8: </a:t>
            </a:r>
            <a:r>
              <a:rPr lang="fr-FR" sz="2400" dirty="0" err="1" smtClean="0"/>
              <a:t>edge</a:t>
            </a:r>
            <a:r>
              <a:rPr lang="fr-FR" sz="2400" dirty="0" smtClean="0"/>
              <a:t> </a:t>
            </a:r>
            <a:r>
              <a:rPr lang="fr-FR" sz="2400" dirty="0" err="1" smtClean="0"/>
              <a:t>bundling</a:t>
            </a:r>
            <a:r>
              <a:rPr lang="fr-FR" sz="2400" dirty="0" smtClean="0"/>
              <a:t> for flow </a:t>
            </a:r>
            <a:r>
              <a:rPr lang="fr-FR" sz="2400" dirty="0" err="1" smtClean="0"/>
              <a:t>maps</a:t>
            </a:r>
            <a:endParaRPr lang="fr-FR" sz="2400" dirty="0" smtClean="0"/>
          </a:p>
          <a:p>
            <a:r>
              <a:rPr lang="fr-FR" sz="2000" dirty="0" smtClean="0"/>
              <a:t>(fusion graphique après agrégation attributaire dans régions)</a:t>
            </a:r>
          </a:p>
          <a:p>
            <a:pPr>
              <a:buFontTx/>
              <a:buChar char="-"/>
            </a:pP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79712" y="2636912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Application</a:t>
            </a:r>
            <a:endParaRPr lang="fr-FR" sz="4000" dirty="0"/>
          </a:p>
        </p:txBody>
      </p:sp>
      <p:sp>
        <p:nvSpPr>
          <p:cNvPr id="11" name="Rectangle 10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2- QGIS : Préparation(s)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b="1" dirty="0"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>
          <a:xfrm>
            <a:off x="539552" y="1190058"/>
            <a:ext cx="8604448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Chargement des données </a:t>
            </a:r>
            <a:r>
              <a:rPr kumimoji="0" lang="fr-F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(préparées en amont)</a:t>
            </a:r>
            <a:br>
              <a:rPr kumimoji="0" lang="fr-F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fr-FR" sz="2800" dirty="0" smtClean="0"/>
              <a:t>(données numériques et géographiques)</a:t>
            </a:r>
            <a:endParaRPr kumimoji="0" lang="fr-FR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fr-FR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r="61538" b="-6154"/>
          <a:stretch>
            <a:fillRect/>
          </a:stretch>
        </p:blipFill>
        <p:spPr bwMode="auto">
          <a:xfrm>
            <a:off x="107504" y="1178541"/>
            <a:ext cx="432048" cy="51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2- QGIS : Préparation(s)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b="1" dirty="0"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>
          <a:xfrm>
            <a:off x="251520" y="476672"/>
            <a:ext cx="860444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(1) Chargement du fond de carte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95536" y="908720"/>
            <a:ext cx="799288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i="1" dirty="0" smtClean="0"/>
              <a:t>PAYS_MONDE_polar.shp</a:t>
            </a:r>
          </a:p>
          <a:p>
            <a:r>
              <a:rPr lang="fr-FR" sz="1900" dirty="0" err="1" smtClean="0"/>
              <a:t>Shapefile</a:t>
            </a:r>
            <a:r>
              <a:rPr lang="fr-FR" sz="1900" dirty="0" smtClean="0"/>
              <a:t> du contour des pays (projection </a:t>
            </a:r>
            <a:r>
              <a:rPr lang="fr-FR" sz="1900" i="1" dirty="0" smtClean="0"/>
              <a:t>ECKERT IV – sphère</a:t>
            </a:r>
            <a:r>
              <a:rPr lang="fr-FR" sz="1900" dirty="0" smtClean="0"/>
              <a:t>, EPSG : 53012)</a:t>
            </a:r>
            <a:endParaRPr kumimoji="0" lang="fr-FR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374" y="2273587"/>
            <a:ext cx="4608512" cy="403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8239" y="2420888"/>
            <a:ext cx="4255761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3" cstate="print"/>
          <a:srcRect l="4958" t="1680" r="48265" b="25560"/>
          <a:stretch>
            <a:fillRect/>
          </a:stretch>
        </p:blipFill>
        <p:spPr bwMode="auto">
          <a:xfrm>
            <a:off x="251520" y="1340768"/>
            <a:ext cx="5904656" cy="516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251520" y="260648"/>
            <a:ext cx="7992888" cy="9361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(2) Chargement des fichiers structurels sur les pays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800" i="1" dirty="0" smtClean="0"/>
              <a:t>Centres.csv</a:t>
            </a:r>
            <a:r>
              <a:rPr lang="fr-FR" sz="2400" dirty="0" smtClean="0"/>
              <a:t>  (avec géométrie) puis STATS.csv (sans géométrie)</a:t>
            </a: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84784"/>
            <a:ext cx="7610475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>
          <a:xfrm>
            <a:off x="6084168" y="1700808"/>
            <a:ext cx="1800200" cy="144016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5580112" y="3861048"/>
            <a:ext cx="1440160" cy="50405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179512" y="476672"/>
            <a:ext cx="7992888" cy="9361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(2) Chargement des fichiers structurels sur les pays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800" i="1" dirty="0" smtClean="0"/>
              <a:t>Centres.csv</a:t>
            </a:r>
            <a:r>
              <a:rPr lang="fr-FR" sz="2400" dirty="0" smtClean="0"/>
              <a:t>  (avec géométrie) puis STATS.csv (sans géométrie)</a:t>
            </a: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323528" y="3356992"/>
            <a:ext cx="2160240" cy="50405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 txBox="1">
            <a:spLocks/>
          </p:cNvSpPr>
          <p:nvPr/>
        </p:nvSpPr>
        <p:spPr>
          <a:xfrm>
            <a:off x="179512" y="476672"/>
            <a:ext cx="7992888" cy="9361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(2) Chargement des fichiers structurels sur les pays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800" i="1" dirty="0" smtClean="0"/>
              <a:t>Centres.csv</a:t>
            </a:r>
            <a:r>
              <a:rPr lang="fr-FR" sz="2400" dirty="0" smtClean="0"/>
              <a:t>  (avec géométrie) puis STATS.csv (sans géométrie)</a:t>
            </a: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84784"/>
            <a:ext cx="5561908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llipse 13"/>
          <p:cNvSpPr/>
          <p:nvPr/>
        </p:nvSpPr>
        <p:spPr>
          <a:xfrm>
            <a:off x="3347864" y="3284984"/>
            <a:ext cx="1152128" cy="4320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76672"/>
            <a:ext cx="6120680" cy="571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692696"/>
            <a:ext cx="85248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167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79512" y="1628800"/>
            <a:ext cx="874846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Rappels prérequis théoriques et méthodologiques</a:t>
            </a:r>
          </a:p>
          <a:p>
            <a:endParaRPr lang="fr-FR" sz="2800" dirty="0" smtClean="0"/>
          </a:p>
          <a:p>
            <a:r>
              <a:rPr lang="fr-FR" sz="2800" dirty="0" smtClean="0"/>
              <a:t>Passage à QGIS : </a:t>
            </a:r>
          </a:p>
          <a:p>
            <a:pPr lvl="1"/>
            <a:r>
              <a:rPr lang="fr-FR" sz="2400" dirty="0" smtClean="0"/>
              <a:t>préparation des données </a:t>
            </a:r>
          </a:p>
          <a:p>
            <a:pPr lvl="1"/>
            <a:r>
              <a:rPr lang="fr-FR" sz="2400" dirty="0"/>
              <a:t>préparation(s) de l’espace de </a:t>
            </a:r>
            <a:r>
              <a:rPr lang="fr-FR" sz="2400" dirty="0" smtClean="0"/>
              <a:t>travail (plugins)</a:t>
            </a:r>
          </a:p>
          <a:p>
            <a:endParaRPr lang="fr-FR" sz="2800" dirty="0" smtClean="0"/>
          </a:p>
          <a:p>
            <a:r>
              <a:rPr lang="fr-FR" sz="2800" dirty="0"/>
              <a:t>Application : </a:t>
            </a:r>
            <a:endParaRPr lang="fr-FR" sz="2800" dirty="0" smtClean="0"/>
          </a:p>
          <a:p>
            <a:pPr lvl="1"/>
            <a:r>
              <a:rPr lang="fr-FR" sz="2400" dirty="0" smtClean="0"/>
              <a:t>flux </a:t>
            </a:r>
            <a:r>
              <a:rPr lang="fr-FR" sz="2400" dirty="0"/>
              <a:t>commerciaux </a:t>
            </a:r>
            <a:r>
              <a:rPr lang="fr-FR" sz="2400" dirty="0" smtClean="0"/>
              <a:t>mondiaux (pays*pays)</a:t>
            </a:r>
            <a:endParaRPr lang="fr-FR" sz="24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236787" y="365002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Sommaire</a:t>
            </a:r>
            <a:endParaRPr lang="fr-FR" sz="2800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753"/>
            <a:ext cx="10572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0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Carto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975644"/>
            <a:ext cx="5286218" cy="5261668"/>
          </a:xfrm>
          <a:prstGeom prst="rect">
            <a:avLst/>
          </a:prstGeom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179512" y="476672"/>
            <a:ext cx="8568952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(3) Enrichir les pays avec des informations complémentaires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Jointure de </a:t>
            </a:r>
            <a:r>
              <a:rPr lang="fr-FR" sz="2400" dirty="0" err="1" smtClean="0"/>
              <a:t>Centres.Shp</a:t>
            </a:r>
            <a:r>
              <a:rPr lang="fr-FR" sz="2400" dirty="0" smtClean="0"/>
              <a:t> avec STATS.csv</a:t>
            </a:r>
          </a:p>
          <a:p>
            <a:pPr marL="357188" lvl="1" indent="-357188">
              <a:spcBef>
                <a:spcPct val="20000"/>
              </a:spcBef>
              <a:buFontTx/>
              <a:buChar char="-"/>
            </a:pPr>
            <a:r>
              <a:rPr kumimoji="0" lang="fr-FR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Enregistrer</a:t>
            </a:r>
            <a:r>
              <a:rPr kumimoji="0" lang="fr-FR" sz="200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Centres.shp dans </a:t>
            </a:r>
            <a:r>
              <a:rPr kumimoji="0" lang="fr-FR" sz="2000" i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Centres_pays</a:t>
            </a:r>
            <a:r>
              <a:rPr lang="fr-FR" sz="2000" i="1" dirty="0" smtClean="0"/>
              <a:t>.</a:t>
            </a:r>
            <a:r>
              <a:rPr lang="fr-FR" sz="2000" i="1" dirty="0" err="1" smtClean="0"/>
              <a:t>shp</a:t>
            </a:r>
            <a:endParaRPr lang="fr-FR" sz="2000" i="1" dirty="0" smtClean="0"/>
          </a:p>
          <a:p>
            <a:pPr marL="357188" lvl="1" indent="-357188">
              <a:spcBef>
                <a:spcPct val="20000"/>
              </a:spcBef>
              <a:buFontTx/>
              <a:buChar char="-"/>
            </a:pPr>
            <a:r>
              <a:rPr kumimoji="0" lang="fr-FR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Réaliser la jointure, clé=ISO_3_CODE</a:t>
            </a:r>
          </a:p>
          <a:p>
            <a:pPr marL="357188" lvl="1" indent="-357188">
              <a:spcBef>
                <a:spcPct val="20000"/>
              </a:spcBef>
              <a:buFontTx/>
              <a:buChar char="-"/>
            </a:pPr>
            <a:r>
              <a:rPr lang="fr-FR" sz="2000" i="1" dirty="0" smtClean="0"/>
              <a:t>Cartographier le PIB, la POP, </a:t>
            </a:r>
            <a:r>
              <a:rPr lang="fr-FR" sz="2000" i="1" dirty="0" err="1" smtClean="0"/>
              <a:t>Oi</a:t>
            </a:r>
            <a:r>
              <a:rPr lang="fr-FR" sz="2000" i="1" dirty="0" smtClean="0"/>
              <a:t>, Dj, </a:t>
            </a:r>
            <a:r>
              <a:rPr lang="fr-FR" sz="2000" i="1" dirty="0" err="1" smtClean="0"/>
              <a:t>etc</a:t>
            </a:r>
            <a:r>
              <a:rPr lang="fr-FR" sz="2000" i="1" dirty="0" smtClean="0"/>
              <a:t>…</a:t>
            </a:r>
            <a:endParaRPr kumimoji="0" lang="fr-FR" sz="2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00073" y="3284984"/>
            <a:ext cx="367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 : </a:t>
            </a:r>
          </a:p>
          <a:p>
            <a:r>
              <a:rPr lang="fr-FR" dirty="0" smtClean="0"/>
              <a:t>- trier le </a:t>
            </a:r>
            <a:r>
              <a:rPr lang="fr-FR" b="1" i="1" dirty="0" smtClean="0"/>
              <a:t>champs représenté </a:t>
            </a:r>
            <a:r>
              <a:rPr lang="fr-FR" dirty="0" smtClean="0"/>
              <a:t>par ordre décroissant pour que les plus petits symboles soient placés au dessus des plus gros</a:t>
            </a:r>
          </a:p>
          <a:p>
            <a:r>
              <a:rPr lang="fr-FR" dirty="0" smtClean="0"/>
              <a:t>- Ajouter éventuellement un </a:t>
            </a:r>
            <a:r>
              <a:rPr lang="fr-FR" dirty="0" err="1" smtClean="0"/>
              <a:t>liseret</a:t>
            </a:r>
            <a:r>
              <a:rPr lang="fr-FR" dirty="0" smtClean="0"/>
              <a:t> (contour) blanc aux symboles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79512" y="476672"/>
            <a:ext cx="799288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(4) Chargement du fichier de flux 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000" i="1" dirty="0" smtClean="0"/>
              <a:t>Ajouter une couche de texte .csv (sans géométrie)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000" i="1" dirty="0" smtClean="0"/>
              <a:t>Une matrice au format liste (TOT=valeur du flux)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       </a:t>
            </a:r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7661694" cy="494116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Ellipse 1"/>
          <p:cNvSpPr/>
          <p:nvPr/>
        </p:nvSpPr>
        <p:spPr>
          <a:xfrm>
            <a:off x="6300192" y="2204864"/>
            <a:ext cx="1872208" cy="129614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508104" y="3703340"/>
            <a:ext cx="2405110" cy="50405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3859078" y="3451312"/>
            <a:ext cx="2405110" cy="50405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5508104" y="4243400"/>
            <a:ext cx="2405110" cy="50405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72317" y="4207396"/>
            <a:ext cx="2405110" cy="37373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	</a:t>
            </a:r>
            <a:r>
              <a:rPr lang="fr-FR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2- QGIS : Préparation(s)         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3- Application</a:t>
            </a:r>
            <a:endParaRPr lang="fr-FR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179512" y="476672"/>
            <a:ext cx="799288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(4) Chargement du fichier de flux 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000" i="1" dirty="0" smtClean="0"/>
              <a:t>Ajouter une couche de texte .csv (sans géométrie)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       Extension / RT_QSPIDER (générer la géométrie)</a:t>
            </a:r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168860"/>
            <a:ext cx="419221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4473116"/>
            <a:ext cx="414086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12776"/>
            <a:ext cx="370553" cy="449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llipse 9"/>
          <p:cNvSpPr/>
          <p:nvPr/>
        </p:nvSpPr>
        <p:spPr>
          <a:xfrm>
            <a:off x="3517241" y="4419203"/>
            <a:ext cx="2405110" cy="66598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flipV="1">
            <a:off x="3851920" y="5237582"/>
            <a:ext cx="1080120" cy="108983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 flipV="1">
            <a:off x="5796136" y="5237581"/>
            <a:ext cx="1080120" cy="108983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rto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414384"/>
            <a:ext cx="6480720" cy="6254976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1835696" y="162356"/>
            <a:ext cx="6480720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dirty="0" smtClean="0"/>
              <a:t>L’</a:t>
            </a:r>
            <a:r>
              <a:rPr lang="fr-FR" i="1" noProof="0" dirty="0" smtClean="0"/>
              <a:t>effet spaghetti</a:t>
            </a:r>
            <a:r>
              <a:rPr lang="fr-FR" noProof="0" dirty="0" smtClean="0"/>
              <a:t> des relations commerciales mondiales</a:t>
            </a:r>
            <a:endParaRPr kumimoji="0" lang="fr-FR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92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rto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414384"/>
            <a:ext cx="6480720" cy="6254976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1835696" y="162356"/>
            <a:ext cx="6480720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dirty="0" smtClean="0"/>
              <a:t>L’</a:t>
            </a:r>
            <a:r>
              <a:rPr lang="fr-FR" i="1" noProof="0" dirty="0" smtClean="0"/>
              <a:t>effet spaghetti</a:t>
            </a:r>
            <a:r>
              <a:rPr lang="fr-FR" noProof="0" dirty="0" smtClean="0"/>
              <a:t> des relations commerciales mondiales</a:t>
            </a:r>
            <a:endParaRPr kumimoji="0" lang="fr-FR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5822" y="1762599"/>
            <a:ext cx="3149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C000"/>
                </a:solidFill>
              </a:rPr>
              <a:t>Comment filtrer ? </a:t>
            </a:r>
            <a:endParaRPr lang="fr-FR" sz="2400" b="1" dirty="0">
              <a:solidFill>
                <a:srgbClr val="FFC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11" y="1552074"/>
            <a:ext cx="566613" cy="2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79512" y="116632"/>
            <a:ext cx="8784976" cy="34563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(5) Explorer les données de la table </a:t>
            </a:r>
            <a:r>
              <a:rPr lang="fr-FR" sz="2400" i="1" dirty="0" smtClean="0"/>
              <a:t>de flux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	</a:t>
            </a:r>
            <a:r>
              <a:rPr lang="fr-FR" sz="2400" dirty="0" smtClean="0"/>
              <a:t>Explorer n’</a:t>
            </a:r>
            <a:r>
              <a:rPr lang="fr-FR" sz="2400" dirty="0" smtClean="0"/>
              <a:t>importe quel champs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     Créer de nouveaux champs</a:t>
            </a:r>
          </a:p>
          <a:p>
            <a:pPr marL="357188" lvl="1" indent="-357188">
              <a:spcBef>
                <a:spcPct val="20000"/>
              </a:spcBef>
            </a:pPr>
            <a:endParaRPr lang="fr-FR" sz="2400" dirty="0" smtClean="0"/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	Menu VECTEUR \ </a:t>
            </a:r>
            <a:r>
              <a:rPr lang="fr-FR" sz="2400" b="1" dirty="0" smtClean="0">
                <a:solidFill>
                  <a:srgbClr val="FF0000"/>
                </a:solidFill>
              </a:rPr>
              <a:t>STATIST</a:t>
            </a:r>
            <a:r>
              <a:rPr lang="fr-FR" sz="2400" b="1" dirty="0" smtClean="0"/>
              <a:t> 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     Menu </a:t>
            </a:r>
            <a:r>
              <a:rPr lang="fr-FR" sz="2400" dirty="0"/>
              <a:t>VECTEUR \ </a:t>
            </a:r>
            <a:r>
              <a:rPr lang="fr-FR" sz="2400" b="1" dirty="0" smtClean="0"/>
              <a:t>S</a:t>
            </a:r>
            <a:r>
              <a:rPr lang="fr-FR" sz="2400" b="1" dirty="0" smtClean="0"/>
              <a:t>tatistiques basiques pour les champs de texte</a:t>
            </a:r>
            <a:endParaRPr lang="fr-FR" sz="2400" b="1" dirty="0" smtClean="0"/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		</a:t>
            </a:r>
            <a:r>
              <a:rPr lang="fr-FR" sz="2000" dirty="0" smtClean="0"/>
              <a:t>- histogramme de fréquence des distances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000" dirty="0" smtClean="0"/>
              <a:t>		- relevé des paramètres de tendance centrale, position, etc. </a:t>
            </a: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5576" y="3717032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/>
              <a:t>Outil d’analyse\statistiques pour un champs numérique</a:t>
            </a:r>
            <a:endParaRPr lang="fr-FR" dirty="0"/>
          </a:p>
          <a:p>
            <a:r>
              <a:rPr lang="fr-FR" dirty="0"/>
              <a:t>N, min, max, étendue, moyenne, médiane, </a:t>
            </a:r>
            <a:r>
              <a:rPr lang="fr-FR" dirty="0" err="1"/>
              <a:t>écartype</a:t>
            </a:r>
            <a:r>
              <a:rPr lang="fr-FR" dirty="0"/>
              <a:t>, VAR, Q1, Q2, Q3,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79512" y="116632"/>
            <a:ext cx="8784976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(5) Explorer les données de la table </a:t>
            </a:r>
            <a:r>
              <a:rPr lang="fr-FR" sz="2400" i="1" dirty="0" smtClean="0"/>
              <a:t>de flux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	</a:t>
            </a:r>
            <a:r>
              <a:rPr lang="fr-FR" sz="2400" dirty="0" smtClean="0"/>
              <a:t>Explorer n’</a:t>
            </a:r>
            <a:r>
              <a:rPr lang="fr-FR" sz="2400" dirty="0" smtClean="0"/>
              <a:t>importe quel champs/ </a:t>
            </a:r>
            <a:r>
              <a:rPr lang="fr-FR" sz="2400" dirty="0" err="1" smtClean="0"/>
              <a:t>Créér</a:t>
            </a:r>
            <a:r>
              <a:rPr lang="fr-FR" sz="2400" dirty="0" smtClean="0"/>
              <a:t> de nouveaux champs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i="1" dirty="0"/>
              <a:t> </a:t>
            </a:r>
            <a:r>
              <a:rPr lang="fr-FR" sz="2400" i="1" dirty="0" smtClean="0"/>
              <a:t>      </a:t>
            </a:r>
            <a:r>
              <a:rPr lang="fr-FR" sz="2000" i="1" dirty="0" smtClean="0"/>
              <a:t>Création de nouveaux champs, d’indicateurs </a:t>
            </a:r>
          </a:p>
          <a:p>
            <a:pPr marL="357188" lvl="1" indent="-357188">
              <a:spcBef>
                <a:spcPct val="20000"/>
              </a:spcBef>
            </a:pPr>
            <a:endParaRPr lang="fr-FR" sz="2400" dirty="0" smtClean="0"/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	Menu VECTEUR \ </a:t>
            </a:r>
            <a:r>
              <a:rPr lang="fr-FR" sz="2400" b="1" dirty="0" smtClean="0"/>
              <a:t>Statistiques basiques pour les champs numérique</a:t>
            </a:r>
            <a:endParaRPr lang="fr-FR" sz="2400" b="1" dirty="0" smtClean="0"/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		</a:t>
            </a:r>
            <a:r>
              <a:rPr lang="fr-FR" sz="2000" dirty="0" smtClean="0"/>
              <a:t>- histogramme de fréquence des distances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000" dirty="0" smtClean="0"/>
              <a:t>		- relevé des paramètres de tendance centrale, position, etc. </a:t>
            </a: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1600" y="4005064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/>
              <a:t>Outil d’analyse\statistiques pour un champs numérique</a:t>
            </a:r>
            <a:endParaRPr lang="fr-FR" dirty="0"/>
          </a:p>
          <a:p>
            <a:r>
              <a:rPr lang="fr-FR" dirty="0"/>
              <a:t>N, min, max, étendue, moyenne, médiane, </a:t>
            </a:r>
            <a:r>
              <a:rPr lang="fr-FR" dirty="0" err="1"/>
              <a:t>écartype</a:t>
            </a:r>
            <a:r>
              <a:rPr lang="fr-FR" dirty="0"/>
              <a:t>, VAR, Q1, Q2, Q3, …</a:t>
            </a:r>
          </a:p>
        </p:txBody>
      </p:sp>
    </p:spTree>
    <p:extLst>
      <p:ext uri="{BB962C8B-B14F-4D97-AF65-F5344CB8AC3E}">
        <p14:creationId xmlns:p14="http://schemas.microsoft.com/office/powerpoint/2010/main" val="403096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76672"/>
            <a:ext cx="82010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9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79512" y="116632"/>
            <a:ext cx="8784976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(5) Explorer les données de la table </a:t>
            </a:r>
            <a:r>
              <a:rPr lang="fr-FR" sz="2400" i="1" dirty="0" smtClean="0"/>
              <a:t>de flux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	</a:t>
            </a:r>
            <a:r>
              <a:rPr lang="fr-FR" sz="2000" i="1" dirty="0" smtClean="0"/>
              <a:t>Création (ou non) d’un champs ‘DIST’</a:t>
            </a:r>
            <a:r>
              <a:rPr lang="fr-FR" sz="2400" dirty="0" smtClean="0"/>
              <a:t> </a:t>
            </a:r>
            <a:r>
              <a:rPr lang="fr-FR" sz="2000" dirty="0" smtClean="0"/>
              <a:t>(distance parcourue)</a:t>
            </a:r>
            <a:endParaRPr lang="fr-FR" sz="2400" dirty="0" smtClean="0"/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	Menu VECTEUR \ </a:t>
            </a:r>
            <a:r>
              <a:rPr lang="fr-FR" sz="2400" b="1" dirty="0" smtClean="0">
                <a:solidFill>
                  <a:srgbClr val="FF0000"/>
                </a:solidFill>
              </a:rPr>
              <a:t>STATIST</a:t>
            </a:r>
            <a:r>
              <a:rPr lang="fr-FR" sz="2400" b="1" dirty="0" smtClean="0"/>
              <a:t> </a:t>
            </a:r>
            <a:endParaRPr lang="fr-FR" sz="2400" b="1" dirty="0" smtClean="0"/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		</a:t>
            </a:r>
            <a:r>
              <a:rPr lang="fr-FR" sz="2000" dirty="0" smtClean="0"/>
              <a:t>- histogramme de fréquence des distances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000" dirty="0" smtClean="0"/>
              <a:t>		- relevé des paramètres de tendance centrale, position, etc. </a:t>
            </a:r>
          </a:p>
          <a:p>
            <a:pPr marL="357188" lvl="1" indent="-357188">
              <a:spcBef>
                <a:spcPct val="20000"/>
              </a:spcBef>
            </a:pPr>
            <a:endParaRPr lang="fr-FR" sz="2400" dirty="0" smtClean="0"/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564" y="2420888"/>
            <a:ext cx="7848872" cy="428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61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79512" y="476672"/>
            <a:ext cx="8784976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(6) Filtrer les données : 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err="1" smtClean="0"/>
              <a:t>Fij</a:t>
            </a:r>
            <a:r>
              <a:rPr lang="fr-FR" sz="2400" dirty="0" smtClean="0"/>
              <a:t> &lt;- Q2 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err="1"/>
              <a:t>Fij</a:t>
            </a:r>
            <a:r>
              <a:rPr lang="fr-FR" sz="2400" dirty="0"/>
              <a:t> &lt;- </a:t>
            </a:r>
            <a:r>
              <a:rPr lang="fr-FR" sz="2400" dirty="0" smtClean="0"/>
              <a:t>Q3 </a:t>
            </a:r>
            <a:endParaRPr lang="fr-FR" sz="2400" dirty="0"/>
          </a:p>
          <a:p>
            <a:pPr marL="357188" lvl="1" indent="-357188">
              <a:spcBef>
                <a:spcPct val="20000"/>
              </a:spcBef>
            </a:pPr>
            <a:endParaRPr lang="fr-FR" sz="2400" dirty="0" smtClean="0"/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67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2- 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QGIS : Préparation(s</a:t>
            </a:r>
            <a:r>
              <a:rPr lang="fr-FR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 Application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763688" y="2924944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Rappels</a:t>
            </a:r>
            <a:endParaRPr lang="fr-FR" sz="4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79512" y="188640"/>
            <a:ext cx="878497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(6) Filtrer les données : 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err="1" smtClean="0"/>
              <a:t>Fij</a:t>
            </a:r>
            <a:r>
              <a:rPr lang="fr-FR" sz="2400" dirty="0" smtClean="0"/>
              <a:t> &lt;- (DIST&lt; Q1) avec Q1= 2736 km</a:t>
            </a:r>
            <a:endParaRPr lang="fr-FR" sz="2000" dirty="0" smtClean="0"/>
          </a:p>
          <a:p>
            <a:pPr marL="357188" lvl="1" indent="-357188">
              <a:spcBef>
                <a:spcPct val="20000"/>
              </a:spcBef>
            </a:pPr>
            <a:endParaRPr lang="fr-FR" sz="2400" dirty="0" smtClean="0"/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252" y="1412776"/>
            <a:ext cx="5608497" cy="505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rto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692696"/>
            <a:ext cx="6264696" cy="60095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9632" y="188640"/>
            <a:ext cx="72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Relations commerciales </a:t>
            </a:r>
            <a:r>
              <a:rPr lang="fr-FR" dirty="0" smtClean="0"/>
              <a:t>à courte distance</a:t>
            </a:r>
          </a:p>
          <a:p>
            <a:r>
              <a:rPr lang="fr-FR" dirty="0" smtClean="0"/>
              <a:t>25% des </a:t>
            </a:r>
            <a:r>
              <a:rPr lang="fr-FR" b="1" dirty="0" smtClean="0"/>
              <a:t>relations</a:t>
            </a:r>
            <a:r>
              <a:rPr lang="fr-FR" dirty="0" smtClean="0"/>
              <a:t> commerciaux les plus faibles – en termes de </a:t>
            </a:r>
            <a:r>
              <a:rPr lang="fr-FR" b="1" dirty="0" smtClean="0"/>
              <a:t>distance</a:t>
            </a:r>
            <a:r>
              <a:rPr lang="fr-FR" dirty="0" smtClean="0"/>
              <a:t> parcourue (flux parcourant moins de </a:t>
            </a:r>
            <a:r>
              <a:rPr lang="fr-FR" dirty="0"/>
              <a:t>2746 </a:t>
            </a:r>
            <a:r>
              <a:rPr lang="fr-FR" dirty="0" smtClean="0"/>
              <a:t>km)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1273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07504" y="188640"/>
            <a:ext cx="878497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(7) Pondération des liens et épaisseur du signe</a:t>
            </a:r>
          </a:p>
          <a:p>
            <a:pPr marL="357188" lvl="1" indent="-357188">
              <a:spcBef>
                <a:spcPct val="20000"/>
              </a:spcBef>
            </a:pPr>
            <a:endParaRPr lang="fr-FR" sz="2400" dirty="0" smtClean="0"/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29335" y="695888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Propriétés / Styles / </a:t>
            </a:r>
            <a:r>
              <a:rPr lang="fr-FR" b="1" i="1" dirty="0" smtClean="0"/>
              <a:t>Symbole unique / </a:t>
            </a:r>
            <a:r>
              <a:rPr lang="fr-FR" b="1" dirty="0" smtClean="0"/>
              <a:t>Line simple</a:t>
            </a:r>
          </a:p>
          <a:p>
            <a:r>
              <a:rPr lang="fr-FR" dirty="0" smtClean="0"/>
              <a:t>Epaisseur … en millimètres</a:t>
            </a:r>
          </a:p>
          <a:p>
            <a:r>
              <a:rPr lang="fr-FR" dirty="0" smtClean="0"/>
              <a:t>Cliquer sur « Assistant de taille »</a:t>
            </a:r>
          </a:p>
          <a:p>
            <a:r>
              <a:rPr lang="fr-FR" dirty="0" smtClean="0"/>
              <a:t>Champs TOT</a:t>
            </a:r>
            <a:endParaRPr lang="fr-FR" dirty="0"/>
          </a:p>
        </p:txBody>
      </p:sp>
      <p:pic>
        <p:nvPicPr>
          <p:cNvPr id="12" name="Image 11"/>
          <p:cNvPicPr/>
          <p:nvPr/>
        </p:nvPicPr>
        <p:blipFill>
          <a:blip r:embed="rId3" cstate="print"/>
          <a:srcRect l="20041" r="9169" b="6282"/>
          <a:stretch>
            <a:fillRect/>
          </a:stretch>
        </p:blipFill>
        <p:spPr bwMode="auto">
          <a:xfrm>
            <a:off x="2229254" y="1692331"/>
            <a:ext cx="6628583" cy="494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/>
          <p:nvPr/>
        </p:nvPicPr>
        <p:blipFill>
          <a:blip r:embed="rId3" cstate="print"/>
          <a:srcRect l="3979"/>
          <a:stretch>
            <a:fillRect/>
          </a:stretch>
        </p:blipFill>
        <p:spPr bwMode="auto">
          <a:xfrm>
            <a:off x="3851920" y="836712"/>
            <a:ext cx="5142078" cy="5185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6632"/>
            <a:ext cx="5203637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/>
          <p:nvPr/>
        </p:nvPicPr>
        <p:blipFill>
          <a:blip r:embed="rId3" cstate="print"/>
          <a:srcRect l="3979"/>
          <a:stretch>
            <a:fillRect/>
          </a:stretch>
        </p:blipFill>
        <p:spPr bwMode="auto">
          <a:xfrm>
            <a:off x="4578769" y="2132856"/>
            <a:ext cx="435597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 l="4796"/>
          <a:stretch>
            <a:fillRect/>
          </a:stretch>
        </p:blipFill>
        <p:spPr bwMode="auto">
          <a:xfrm>
            <a:off x="283423" y="1916832"/>
            <a:ext cx="4288577" cy="4344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359024" y="188640"/>
            <a:ext cx="8784976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800" b="1" dirty="0" smtClean="0"/>
              <a:t>Exemple de représentation des flux à courte distance 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Flux entre pays limitrophes			Flux inférieurs au 1</a:t>
            </a:r>
            <a:r>
              <a:rPr lang="fr-FR" sz="2400" baseline="30000" dirty="0" smtClean="0"/>
              <a:t>er</a:t>
            </a:r>
            <a:r>
              <a:rPr lang="fr-FR" sz="2400" dirty="0" smtClean="0"/>
              <a:t> quartile</a:t>
            </a:r>
          </a:p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Contigüité = 1</a:t>
            </a:r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79512" y="36095"/>
            <a:ext cx="8784976" cy="58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(8) Représenter l’orientation du flux - ou ajouter une pointe de flèche</a:t>
            </a:r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87524" y="646437"/>
            <a:ext cx="8748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 : ne marche que pour les bandes ! et non pour des flèches</a:t>
            </a:r>
          </a:p>
          <a:p>
            <a:r>
              <a:rPr lang="fr-FR" b="1" dirty="0" smtClean="0"/>
              <a:t>Problème (1)</a:t>
            </a:r>
            <a:r>
              <a:rPr lang="fr-FR" dirty="0" smtClean="0"/>
              <a:t> : </a:t>
            </a:r>
            <a:r>
              <a:rPr lang="fr-FR" dirty="0" err="1" smtClean="0"/>
              <a:t>valuer</a:t>
            </a:r>
            <a:r>
              <a:rPr lang="fr-FR" dirty="0" smtClean="0"/>
              <a:t> des flèches</a:t>
            </a:r>
          </a:p>
          <a:p>
            <a:r>
              <a:rPr lang="fr-FR" b="1" dirty="0" smtClean="0"/>
              <a:t>Solution (1) </a:t>
            </a:r>
            <a:r>
              <a:rPr lang="fr-FR" dirty="0" smtClean="0"/>
              <a:t>: </a:t>
            </a:r>
          </a:p>
          <a:p>
            <a:r>
              <a:rPr lang="fr-FR" i="1" dirty="0" smtClean="0"/>
              <a:t>Click droit sur symbole Somme / Editer / Expression</a:t>
            </a:r>
            <a:endParaRPr lang="fr-FR" dirty="0" smtClean="0"/>
          </a:p>
          <a:p>
            <a:r>
              <a:rPr lang="fr-FR" i="1" dirty="0" smtClean="0"/>
              <a:t> </a:t>
            </a:r>
            <a:r>
              <a:rPr lang="fr-FR" dirty="0" smtClean="0"/>
              <a:t>Remplacer : coalesce (</a:t>
            </a:r>
            <a:r>
              <a:rPr lang="fr-FR" dirty="0" err="1" smtClean="0"/>
              <a:t>scale_exp</a:t>
            </a:r>
            <a:r>
              <a:rPr lang="fr-FR" dirty="0" smtClean="0"/>
              <a:t>("TOT", 0, 287742, 0.5, 7, 5.57), 0))</a:t>
            </a:r>
          </a:p>
          <a:p>
            <a:r>
              <a:rPr lang="fr-FR" dirty="0" smtClean="0"/>
              <a:t>par : </a:t>
            </a:r>
            <a:r>
              <a:rPr lang="fr-FR" dirty="0" err="1" smtClean="0"/>
              <a:t>scale_linear</a:t>
            </a:r>
            <a:r>
              <a:rPr lang="fr-FR" dirty="0" smtClean="0"/>
              <a:t>("TOT", 1000, 10000, 0.8, 3)</a:t>
            </a:r>
          </a:p>
          <a:p>
            <a:r>
              <a:rPr lang="fr-FR" b="1" dirty="0" smtClean="0"/>
              <a:t> </a:t>
            </a:r>
            <a:endParaRPr lang="fr-FR" dirty="0" smtClean="0"/>
          </a:p>
          <a:p>
            <a:r>
              <a:rPr lang="fr-FR" b="1" dirty="0" smtClean="0"/>
              <a:t> </a:t>
            </a:r>
            <a:endParaRPr lang="fr-FR" dirty="0" smtClean="0"/>
          </a:p>
        </p:txBody>
      </p:sp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3" cstate="print"/>
          <a:srcRect l="18427" t="36119" r="21094" b="21041"/>
          <a:stretch>
            <a:fillRect/>
          </a:stretch>
        </p:blipFill>
        <p:spPr bwMode="auto">
          <a:xfrm>
            <a:off x="179512" y="2990419"/>
            <a:ext cx="8964488" cy="35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3" cstate="print"/>
          <a:srcRect l="58746" t="50649" r="24908" b="21041"/>
          <a:stretch>
            <a:fillRect/>
          </a:stretch>
        </p:blipFill>
        <p:spPr bwMode="auto">
          <a:xfrm>
            <a:off x="899592" y="3356992"/>
            <a:ext cx="2160240" cy="210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3356992"/>
            <a:ext cx="418147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179512" y="36095"/>
            <a:ext cx="8784976" cy="58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(8) Représenter l’orientation du flux - ou ajouter une pointe de flèche</a:t>
            </a:r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87524" y="646437"/>
            <a:ext cx="8748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 : ne marche que pour les bandes ! et non pour des flèches</a:t>
            </a:r>
          </a:p>
          <a:p>
            <a:r>
              <a:rPr lang="fr-FR" b="1" dirty="0" smtClean="0"/>
              <a:t>Problème (1)</a:t>
            </a:r>
            <a:r>
              <a:rPr lang="fr-FR" dirty="0" smtClean="0"/>
              <a:t> : </a:t>
            </a:r>
            <a:r>
              <a:rPr lang="fr-FR" dirty="0" err="1" smtClean="0"/>
              <a:t>valuer</a:t>
            </a:r>
            <a:r>
              <a:rPr lang="fr-FR" dirty="0" smtClean="0"/>
              <a:t> des flèches</a:t>
            </a:r>
          </a:p>
          <a:p>
            <a:r>
              <a:rPr lang="fr-FR" b="1" dirty="0" smtClean="0"/>
              <a:t>Solution (1) </a:t>
            </a:r>
            <a:r>
              <a:rPr lang="fr-FR" dirty="0" smtClean="0"/>
              <a:t>: </a:t>
            </a:r>
          </a:p>
          <a:p>
            <a:r>
              <a:rPr lang="fr-FR" i="1" dirty="0" smtClean="0"/>
              <a:t>Click droit sur symbole Somme / Editer / Expression</a:t>
            </a:r>
            <a:endParaRPr lang="fr-FR" dirty="0" smtClean="0"/>
          </a:p>
          <a:p>
            <a:r>
              <a:rPr lang="fr-FR" dirty="0" smtClean="0"/>
              <a:t>Remplacer : coalesce (</a:t>
            </a:r>
            <a:r>
              <a:rPr lang="fr-FR" dirty="0" err="1" smtClean="0"/>
              <a:t>scale_exp</a:t>
            </a:r>
            <a:r>
              <a:rPr lang="fr-FR" dirty="0" smtClean="0"/>
              <a:t>("TOT", 0, 287742, 0.5, 7, 5.57), 0))</a:t>
            </a:r>
          </a:p>
          <a:p>
            <a:r>
              <a:rPr lang="fr-FR" dirty="0" smtClean="0"/>
              <a:t>par : </a:t>
            </a:r>
            <a:r>
              <a:rPr lang="fr-FR" dirty="0" err="1" smtClean="0"/>
              <a:t>scale_linear</a:t>
            </a:r>
            <a:r>
              <a:rPr lang="fr-FR" dirty="0" smtClean="0"/>
              <a:t>("TOT", 1000, 10000, 0.8, 3)</a:t>
            </a:r>
          </a:p>
          <a:p>
            <a:r>
              <a:rPr lang="fr-FR" b="1" dirty="0" smtClean="0"/>
              <a:t> </a:t>
            </a:r>
            <a:endParaRPr lang="fr-FR" dirty="0" smtClean="0"/>
          </a:p>
          <a:p>
            <a:r>
              <a:rPr lang="fr-FR" b="1" dirty="0" smtClean="0"/>
              <a:t> 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988840"/>
            <a:ext cx="4702775" cy="42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79512" y="816882"/>
            <a:ext cx="71287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fr-FR" b="1" dirty="0" smtClean="0"/>
              <a:t>(2) Problèmes de disposition des figurés</a:t>
            </a:r>
          </a:p>
          <a:p>
            <a:pPr marL="342900" indent="-342900"/>
            <a:r>
              <a:rPr lang="fr-FR" dirty="0" smtClean="0"/>
              <a:t>(3) Problèmes de choix de résolution, voire d’agrégation (Europe)</a:t>
            </a:r>
          </a:p>
          <a:p>
            <a:pPr marL="342900" indent="-342900"/>
            <a:endParaRPr lang="fr-FR" dirty="0" smtClean="0"/>
          </a:p>
          <a:p>
            <a:r>
              <a:rPr lang="fr-FR" dirty="0" smtClean="0"/>
              <a:t>Solutions  (2) et (3) :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fr-FR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/>
              <a:t>Terminer à la main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FR" dirty="0" smtClean="0"/>
              <a:t> Augmenter le niveau de filtrage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FR" dirty="0" smtClean="0"/>
              <a:t> Réduire l’emprise (limiter l’analyse à une région)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FR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FR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FR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FR" dirty="0" smtClean="0"/>
              <a:t> Décomposer (pour éviter la flèche ou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/>
              <a:t>les doubles liens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/>
              <a:t>(représenter un volume, un transferts nets)</a:t>
            </a:r>
          </a:p>
          <a:p>
            <a:r>
              <a:rPr lang="fr-FR" b="1" dirty="0" smtClean="0"/>
              <a:t> </a:t>
            </a:r>
            <a:endParaRPr lang="fr-FR" dirty="0" smtClean="0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75" y="2060848"/>
            <a:ext cx="370473" cy="44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8527" y="2132856"/>
            <a:ext cx="40700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79512" y="36095"/>
            <a:ext cx="8784976" cy="58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(8) Représenter l’orientation du flux - ou ajouter une pointe de flèche</a:t>
            </a:r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EX_carte3.PNG"/>
          <p:cNvPicPr>
            <a:picLocks noChangeAspect="1"/>
          </p:cNvPicPr>
          <p:nvPr/>
        </p:nvPicPr>
        <p:blipFill>
          <a:blip r:embed="rId3" cstate="print"/>
          <a:srcRect b="5459"/>
          <a:stretch>
            <a:fillRect/>
          </a:stretch>
        </p:blipFill>
        <p:spPr>
          <a:xfrm>
            <a:off x="0" y="764704"/>
            <a:ext cx="9144000" cy="6113227"/>
          </a:xfrm>
          <a:prstGeom prst="rect">
            <a:avLst/>
          </a:prstGeom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21468" y="34889"/>
            <a:ext cx="8784976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7188" lvl="1" indent="-357188">
              <a:spcBef>
                <a:spcPct val="20000"/>
              </a:spcBef>
            </a:pPr>
            <a:r>
              <a:rPr lang="fr-FR" sz="2400" dirty="0" smtClean="0"/>
              <a:t>(9) Finaliser la carte : le « Composeur d’impression »</a:t>
            </a:r>
          </a:p>
          <a:p>
            <a:pPr marL="357188" lvl="1" indent="-357188">
              <a:spcBef>
                <a:spcPct val="20000"/>
              </a:spcBef>
            </a:pPr>
            <a:endParaRPr lang="fr-FR" sz="2400" dirty="0" smtClean="0"/>
          </a:p>
          <a:p>
            <a:pPr marL="357188" lvl="1" indent="-357188">
              <a:spcBef>
                <a:spcPct val="20000"/>
              </a:spcBef>
            </a:pP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2708920"/>
            <a:ext cx="8229600" cy="3561259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Merci pour votre attention</a:t>
            </a:r>
            <a:endParaRPr lang="fr-FR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15851" y="5168064"/>
            <a:ext cx="3744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Françoise </a:t>
            </a:r>
            <a:r>
              <a:rPr lang="fr-FR" sz="2000" dirty="0" err="1" smtClean="0"/>
              <a:t>Bahoken</a:t>
            </a:r>
            <a:endParaRPr lang="fr-FR" sz="2000" dirty="0" smtClean="0"/>
          </a:p>
          <a:p>
            <a:r>
              <a:rPr lang="fr-FR" i="1" dirty="0" smtClean="0"/>
              <a:t>francoise.bahoken@univ-eiffel.fr</a:t>
            </a:r>
          </a:p>
          <a:p>
            <a:r>
              <a:rPr lang="fr-FR" i="1" dirty="0" smtClean="0"/>
              <a:t>@fbahoken</a:t>
            </a:r>
          </a:p>
        </p:txBody>
      </p:sp>
      <p:pic>
        <p:nvPicPr>
          <p:cNvPr id="1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60648"/>
            <a:ext cx="8895111" cy="1080120"/>
          </a:xfrm>
          <a:prstGeom prst="rect">
            <a:avLst/>
          </a:prstGeom>
        </p:spPr>
      </p:pic>
      <p:sp>
        <p:nvSpPr>
          <p:cNvPr id="15" name="Sous-titre 2"/>
          <p:cNvSpPr txBox="1">
            <a:spLocks/>
          </p:cNvSpPr>
          <p:nvPr/>
        </p:nvSpPr>
        <p:spPr>
          <a:xfrm>
            <a:off x="2863078" y="1363486"/>
            <a:ext cx="6300192" cy="550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2400" b="1" dirty="0" smtClean="0"/>
              <a:t>Journée Flux/Mouvements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 b="2799"/>
          <a:stretch>
            <a:fillRect/>
          </a:stretch>
        </p:blipFill>
        <p:spPr bwMode="auto">
          <a:xfrm>
            <a:off x="778516" y="0"/>
            <a:ext cx="72359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0235" y="1268760"/>
            <a:ext cx="8604448" cy="50405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Cartographie de flux, selon une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b="1" i="1" dirty="0" smtClean="0">
                <a:sym typeface="Wingdings" pitchFamily="2" charset="2"/>
              </a:rPr>
              <a:t>Logique de flux </a:t>
            </a:r>
            <a:r>
              <a:rPr lang="fr-FR" sz="2000" i="1" dirty="0" smtClean="0">
                <a:sym typeface="Wingdings" pitchFamily="2" charset="2"/>
              </a:rPr>
              <a:t>et de </a:t>
            </a:r>
            <a:r>
              <a:rPr lang="fr-FR" sz="2000" b="1" i="1" dirty="0" smtClean="0">
                <a:sym typeface="Wingdings" pitchFamily="2" charset="2"/>
              </a:rPr>
              <a:t>lieux</a:t>
            </a:r>
            <a:endParaRPr lang="fr-FR" sz="2000" b="1" i="1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3528" y="1557818"/>
            <a:ext cx="8604448" cy="504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2000" dirty="0" smtClean="0"/>
              <a:t>grâce aux possibilités de décomposition de l’information</a:t>
            </a:r>
            <a:endParaRPr lang="fr-FR" sz="20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235" y="2240867"/>
            <a:ext cx="912432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ZoneTexte 8"/>
          <p:cNvSpPr txBox="1"/>
          <p:nvPr/>
        </p:nvSpPr>
        <p:spPr>
          <a:xfrm>
            <a:off x="251520" y="5877272"/>
            <a:ext cx="88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&gt;&gt; F.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Bahoken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(2016) l’approche cartographique de la décomposition des matrices de flux 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http://mappemonde.mgm.fr/num44/articles/art14404.html</a:t>
            </a:r>
            <a:endParaRPr lang="fr-FR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2- 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QGIS : Préparation(s</a:t>
            </a:r>
            <a:r>
              <a:rPr lang="fr-FR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236787" y="365002"/>
            <a:ext cx="746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Type de carte (selon type de matrice)</a:t>
            </a:r>
            <a:endParaRPr lang="fr-F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/>
          <p:cNvSpPr txBox="1">
            <a:spLocks/>
          </p:cNvSpPr>
          <p:nvPr/>
        </p:nvSpPr>
        <p:spPr>
          <a:xfrm>
            <a:off x="323528" y="3068960"/>
            <a:ext cx="8604448" cy="352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Transformer - pour QGIS -</a:t>
            </a: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données de flux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fr-FR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Préparer l’espace de travail (charger </a:t>
            </a:r>
            <a:r>
              <a:rPr lang="fr-FR" sz="2800" dirty="0" smtClean="0"/>
              <a:t>des 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extensions)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fr-FR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b="1" dirty="0">
                <a:latin typeface="+mj-lt"/>
                <a:ea typeface="+mj-ea"/>
                <a:cs typeface="+mj-cs"/>
              </a:rPr>
              <a:t>2- QGIS : Préparation(s)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19672" y="1591831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Préparation(s)</a:t>
            </a:r>
            <a:endParaRPr lang="fr-F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841628"/>
            <a:ext cx="7920880" cy="568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Accolade fermante 16"/>
          <p:cNvSpPr/>
          <p:nvPr/>
        </p:nvSpPr>
        <p:spPr>
          <a:xfrm>
            <a:off x="7596336" y="1484784"/>
            <a:ext cx="432048" cy="3096344"/>
          </a:xfrm>
          <a:prstGeom prst="righ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7596336" y="5013176"/>
            <a:ext cx="351656" cy="1512168"/>
          </a:xfrm>
          <a:prstGeom prst="righ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100392" y="2708920"/>
            <a:ext cx="971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Logique de flux</a:t>
            </a:r>
            <a:endParaRPr lang="fr-FR" b="1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8172400" y="5445224"/>
            <a:ext cx="971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Logique de lieux</a:t>
            </a:r>
            <a:endParaRPr lang="fr-FR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1640" y="5578814"/>
            <a:ext cx="5398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https://riate.shinyapps.io/matrixes/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29" y="1424553"/>
            <a:ext cx="8746416" cy="40428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81" b="2593"/>
          <a:stretch/>
        </p:blipFill>
        <p:spPr>
          <a:xfrm>
            <a:off x="467544" y="5578814"/>
            <a:ext cx="682763" cy="454251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 r="61538" b="-6154"/>
          <a:stretch>
            <a:fillRect/>
          </a:stretch>
        </p:blipFill>
        <p:spPr bwMode="auto">
          <a:xfrm>
            <a:off x="467544" y="6144488"/>
            <a:ext cx="557406" cy="66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331639" y="6185691"/>
            <a:ext cx="5398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fr-FR" sz="2800" dirty="0" err="1" smtClean="0">
                <a:solidFill>
                  <a:schemeClr val="bg1">
                    <a:lumMod val="50000"/>
                  </a:schemeClr>
                </a:solidFill>
              </a:rPr>
              <a:t>artograflow</a:t>
            </a: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fr-FR" sz="2800" dirty="0" err="1" smtClean="0">
                <a:solidFill>
                  <a:schemeClr val="bg1">
                    <a:lumMod val="50000"/>
                  </a:schemeClr>
                </a:solidFill>
              </a:rPr>
              <a:t>flowtabmat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504" y="0"/>
            <a:ext cx="9036496" cy="33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/>
          <p:cNvSpPr txBox="1">
            <a:spLocks/>
          </p:cNvSpPr>
          <p:nvPr/>
        </p:nvSpPr>
        <p:spPr>
          <a:xfrm>
            <a:off x="1283970" y="0"/>
            <a:ext cx="7860030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 Pré-requis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r>
              <a:rPr lang="fr-FR" sz="2000" b="1" dirty="0">
                <a:latin typeface="+mj-lt"/>
                <a:ea typeface="+mj-ea"/>
                <a:cs typeface="+mj-cs"/>
              </a:rPr>
              <a:t>2- QGIS : Préparation(s) 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		</a:t>
            </a:r>
            <a:r>
              <a:rPr lang="fr-FR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3- Application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10572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5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4002</Words>
  <Application>Microsoft Office PowerPoint</Application>
  <PresentationFormat>Affichage à l'écran (4:3)</PresentationFormat>
  <Paragraphs>500</Paragraphs>
  <Slides>49</Slides>
  <Notes>45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4" baseType="lpstr">
      <vt:lpstr>Arial</vt:lpstr>
      <vt:lpstr>Calibri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fbahoken</dc:creator>
  <cp:lastModifiedBy>BAHOKEN Françoise</cp:lastModifiedBy>
  <cp:revision>332</cp:revision>
  <dcterms:created xsi:type="dcterms:W3CDTF">2017-11-04T19:11:11Z</dcterms:created>
  <dcterms:modified xsi:type="dcterms:W3CDTF">2021-09-29T17:36:11Z</dcterms:modified>
</cp:coreProperties>
</file>